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485" r:id="rId2"/>
    <p:sldId id="259" r:id="rId3"/>
    <p:sldId id="421" r:id="rId4"/>
    <p:sldId id="416" r:id="rId5"/>
    <p:sldId id="422" r:id="rId6"/>
    <p:sldId id="498" r:id="rId7"/>
    <p:sldId id="407" r:id="rId8"/>
    <p:sldId id="423" r:id="rId9"/>
    <p:sldId id="424" r:id="rId10"/>
    <p:sldId id="378" r:id="rId11"/>
    <p:sldId id="474" r:id="rId12"/>
    <p:sldId id="475" r:id="rId13"/>
    <p:sldId id="476" r:id="rId14"/>
    <p:sldId id="473" r:id="rId15"/>
    <p:sldId id="453" r:id="rId16"/>
    <p:sldId id="487" r:id="rId17"/>
    <p:sldId id="488" r:id="rId18"/>
    <p:sldId id="489" r:id="rId19"/>
    <p:sldId id="490" r:id="rId20"/>
    <p:sldId id="491" r:id="rId21"/>
    <p:sldId id="492" r:id="rId22"/>
    <p:sldId id="493" r:id="rId23"/>
    <p:sldId id="494" r:id="rId24"/>
    <p:sldId id="496" r:id="rId25"/>
    <p:sldId id="497" r:id="rId2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53FF"/>
    <a:srgbClr val="8989FF"/>
    <a:srgbClr val="FFD03B"/>
    <a:srgbClr val="FFA042"/>
    <a:srgbClr val="EA96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sv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svg>
</file>

<file path=ppt/media/image4.png>
</file>

<file path=ppt/media/image40.png>
</file>

<file path=ppt/media/image41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2EFDAD-2029-446C-AD7B-EA0A1863D739}" type="datetimeFigureOut">
              <a:rPr lang="pt-BR" smtClean="0"/>
              <a:t>20/03/2025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2278F5-4E5A-4DDA-8DFA-D50B75C3797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6137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5EDE4-6A69-3B1C-7ABE-8CB7791AF8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A4EFBA-46B3-5976-2279-A8210FCA82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427F6C-CB4F-92B3-FB17-C90D97B7B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F583-AECB-4829-8FF7-E6F6E348291A}" type="datetimeFigureOut">
              <a:rPr lang="pt-BR" smtClean="0"/>
              <a:t>20/03/2025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885109-876A-FBD2-04CD-45A879FA8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45B46-54C7-FFC9-78C5-6A720BE10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2299175"/>
      </p:ext>
    </p:extLst>
  </p:cSld>
  <p:clrMapOvr>
    <a:masterClrMapping/>
  </p:clrMapOvr>
  <p:transition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AFDF8-1D1D-0DF1-A990-1B6480259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A44CB0-DA9B-0E0C-3393-F3BCBC0E69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AC81AD-693E-948C-A39A-8AB3B84F1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F583-AECB-4829-8FF7-E6F6E348291A}" type="datetimeFigureOut">
              <a:rPr lang="pt-BR" smtClean="0"/>
              <a:t>20/03/2025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1406BE-3F25-0C1A-0B8F-DB1BCB7B3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EC111-043E-FDE2-29B4-E95EFC6D7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2991651"/>
      </p:ext>
    </p:extLst>
  </p:cSld>
  <p:clrMapOvr>
    <a:masterClrMapping/>
  </p:clrMapOvr>
  <p:transition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6D6C04-C737-EF8F-E133-F8F586582B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6E01FC-B1BB-5F69-867F-8466AF6A90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0C5364-79D9-0793-5701-2DB935A04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F583-AECB-4829-8FF7-E6F6E348291A}" type="datetimeFigureOut">
              <a:rPr lang="pt-BR" smtClean="0"/>
              <a:t>20/03/2025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A7CF0E-8C4A-F3FB-9212-CD1ECD5AA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BA68AF-717A-9985-94D2-E25F7DFFC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5641788"/>
      </p:ext>
    </p:extLst>
  </p:cSld>
  <p:clrMapOvr>
    <a:masterClrMapping/>
  </p:clrMapOvr>
  <p:transition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5B5E6-0488-66C9-BCB6-7FB635302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CA88A-2236-9FE4-8182-0F5A57F51D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005609-AB36-1DD0-09C4-B46096E12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F583-AECB-4829-8FF7-E6F6E348291A}" type="datetimeFigureOut">
              <a:rPr lang="pt-BR" smtClean="0"/>
              <a:t>20/03/2025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CA631-F75B-3081-5620-C18C10100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5CF462-3611-7DBE-96EA-8E5F71F08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9988296"/>
      </p:ext>
    </p:extLst>
  </p:cSld>
  <p:clrMapOvr>
    <a:masterClrMapping/>
  </p:clrMapOvr>
  <p:transition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BAA8A-4569-D0B2-81F7-00940A7D6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FD4B40-2CC7-AD6E-1B00-AFBA5B8302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75C7B-635D-492D-56F2-37975C82D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F583-AECB-4829-8FF7-E6F6E348291A}" type="datetimeFigureOut">
              <a:rPr lang="pt-BR" smtClean="0"/>
              <a:t>20/03/2025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0CE7F-C22D-DE09-C8A0-EC2FA74C9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EDEEEF-BBD2-BA86-6F75-93C986E04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3110239"/>
      </p:ext>
    </p:extLst>
  </p:cSld>
  <p:clrMapOvr>
    <a:masterClrMapping/>
  </p:clrMapOvr>
  <p:transition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41773-E9EB-AA10-AD57-DFEC9AB86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E4D89-DB39-7626-EE43-F01D395919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9A42A5-048E-AF77-08E6-454524945C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656B3B-4CCA-6E8E-5F6F-AB72C36F9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F583-AECB-4829-8FF7-E6F6E348291A}" type="datetimeFigureOut">
              <a:rPr lang="pt-BR" smtClean="0"/>
              <a:t>20/03/2025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46A589-62E5-4EAD-41B8-B0EAAE71E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36B5C-349F-19E3-FBE4-F46919E35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0735510"/>
      </p:ext>
    </p:extLst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6D2F0-FA0E-127A-4F8E-A000A1F0B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783205-281F-8D6D-C1F5-0866F75FD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33B3B1-6255-8D00-FC4C-154EECE896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68A9A3-7E75-DC12-89A7-4A92B94176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72747A-4679-BCC4-8E4E-403411724F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0E456A-A2FF-B6FE-5881-85BFD0BD3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F583-AECB-4829-8FF7-E6F6E348291A}" type="datetimeFigureOut">
              <a:rPr lang="pt-BR" smtClean="0"/>
              <a:t>20/03/2025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1D1699-1C6F-531C-BE57-0D4D2CB51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C215FE-8D8C-6B51-F5B3-BDE3E0294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2746828"/>
      </p:ext>
    </p:extLst>
  </p:cSld>
  <p:clrMapOvr>
    <a:masterClrMapping/>
  </p:clrMapOvr>
  <p:transition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120E1-9F48-7E2E-64B2-D2FB8ABBF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F9126C-4C1B-5C12-593E-DAEED2B11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F583-AECB-4829-8FF7-E6F6E348291A}" type="datetimeFigureOut">
              <a:rPr lang="pt-BR" smtClean="0"/>
              <a:t>20/03/2025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2D7F37-AFD7-2287-001C-4AC19B3FB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E9433B-4D2B-D381-5ADB-70E206AF0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3214903"/>
      </p:ext>
    </p:extLst>
  </p:cSld>
  <p:clrMapOvr>
    <a:masterClrMapping/>
  </p:clrMapOvr>
  <p:transition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568789-42F3-72EF-A299-C46E977FB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F583-AECB-4829-8FF7-E6F6E348291A}" type="datetimeFigureOut">
              <a:rPr lang="pt-BR" smtClean="0"/>
              <a:t>20/03/2025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3615A6-0CFE-6197-C0CC-D85034614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102ABE-8F27-B343-76F0-251F3CA50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3278239"/>
      </p:ext>
    </p:extLst>
  </p:cSld>
  <p:clrMapOvr>
    <a:masterClrMapping/>
  </p:clrMapOvr>
  <p:transition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576CE-2BBC-F9CC-1415-6FB81D0CB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999DA-0295-8A67-6E54-394E1713F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54154F-218A-FBAF-561E-FB36C18CBE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105CCA-F29C-1CD8-8745-D194C8DB2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F583-AECB-4829-8FF7-E6F6E348291A}" type="datetimeFigureOut">
              <a:rPr lang="pt-BR" smtClean="0"/>
              <a:t>20/03/2025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ACFA3E-A3A6-CE95-4E66-780FE38BC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FCB8D8-8E2E-DDEA-FD67-5E4608CD4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1122208"/>
      </p:ext>
    </p:extLst>
  </p:cSld>
  <p:clrMapOvr>
    <a:masterClrMapping/>
  </p:clrMapOvr>
  <p:transition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62808-9BF5-D956-72C4-76E07F67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E03394-5E92-9E7D-C33E-FE8D64B5C8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F3445E-09E2-DEE5-A852-D7EF056E27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B53D11-1F1E-4036-3A30-5A1705140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F583-AECB-4829-8FF7-E6F6E348291A}" type="datetimeFigureOut">
              <a:rPr lang="pt-BR" smtClean="0"/>
              <a:t>20/03/2025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7E8EBF-F58A-5B9B-BE2F-A3246351A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1B4D80-1CAB-11FC-3693-1DFA40123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0229717"/>
      </p:ext>
    </p:extLst>
  </p:cSld>
  <p:clrMapOvr>
    <a:masterClrMapping/>
  </p:clrMapOvr>
  <p:transition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5585F4-FDF1-F66E-2945-EA1C3773F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86BD00-39EA-78F5-3524-7D59CF934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80719A-016C-AAFA-D5CB-BBB57CF997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C0F583-AECB-4829-8FF7-E6F6E348291A}" type="datetimeFigureOut">
              <a:rPr lang="pt-BR" smtClean="0"/>
              <a:t>20/03/2025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78E12-2530-2C29-9DD4-0E125C6B79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C0E4EC-AEE2-26E8-8B1C-676DD34D6F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2644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4.png"/><Relationship Id="rId3" Type="http://schemas.openxmlformats.org/officeDocument/2006/relationships/image" Target="../media/image8.png"/><Relationship Id="rId7" Type="http://schemas.openxmlformats.org/officeDocument/2006/relationships/image" Target="../media/image28.png"/><Relationship Id="rId12" Type="http://schemas.openxmlformats.org/officeDocument/2006/relationships/image" Target="../media/image3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11" Type="http://schemas.openxmlformats.org/officeDocument/2006/relationships/image" Target="../media/image32.png"/><Relationship Id="rId5" Type="http://schemas.openxmlformats.org/officeDocument/2006/relationships/image" Target="../media/image27.png"/><Relationship Id="rId15" Type="http://schemas.openxmlformats.org/officeDocument/2006/relationships/image" Target="../media/image36.png"/><Relationship Id="rId10" Type="http://schemas.openxmlformats.org/officeDocument/2006/relationships/image" Target="../media/image31.png"/><Relationship Id="rId4" Type="http://schemas.openxmlformats.org/officeDocument/2006/relationships/image" Target="../media/image9.svg"/><Relationship Id="rId9" Type="http://schemas.openxmlformats.org/officeDocument/2006/relationships/image" Target="../media/image30.png"/><Relationship Id="rId1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7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6D381AE-A4E1-57CC-1290-0A9C624B3852}"/>
              </a:ext>
            </a:extLst>
          </p:cNvPr>
          <p:cNvSpPr/>
          <p:nvPr/>
        </p:nvSpPr>
        <p:spPr>
          <a:xfrm>
            <a:off x="0" y="-1"/>
            <a:ext cx="12192000" cy="5957741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98EF3E-801D-AB35-8B13-D1110FE38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695" y="900260"/>
            <a:ext cx="5553758" cy="418304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E194C76F-E9B1-4A7C-20C7-6797386E5FE5}"/>
              </a:ext>
            </a:extLst>
          </p:cNvPr>
          <p:cNvSpPr txBox="1"/>
          <p:nvPr/>
        </p:nvSpPr>
        <p:spPr>
          <a:xfrm>
            <a:off x="6096000" y="1259197"/>
            <a:ext cx="5344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Desenvolvimento de Sistemas</a:t>
            </a:r>
          </a:p>
        </p:txBody>
      </p:sp>
      <p:sp>
        <p:nvSpPr>
          <p:cNvPr id="34" name="CaixaDeTexto 5">
            <a:extLst>
              <a:ext uri="{FF2B5EF4-FFF2-40B4-BE49-F238E27FC236}">
                <a16:creationId xmlns:a16="http://schemas.microsoft.com/office/drawing/2014/main" id="{09E843E2-5D86-7934-EC6C-6D2ABCEE1BE6}"/>
              </a:ext>
            </a:extLst>
          </p:cNvPr>
          <p:cNvSpPr txBox="1"/>
          <p:nvPr/>
        </p:nvSpPr>
        <p:spPr>
          <a:xfrm>
            <a:off x="7142301" y="1782417"/>
            <a:ext cx="32515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Curso Técnico 2024 </a:t>
            </a:r>
            <a:r>
              <a:rPr lang="pt-BR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</a:t>
            </a: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4FA966C-753B-DABF-BD69-C05D37B37EBF}"/>
              </a:ext>
            </a:extLst>
          </p:cNvPr>
          <p:cNvSpPr txBox="1"/>
          <p:nvPr/>
        </p:nvSpPr>
        <p:spPr>
          <a:xfrm>
            <a:off x="7613086" y="2932917"/>
            <a:ext cx="27032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AULA 06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412CE40-A2EA-2887-5398-B5CB0175860D}"/>
              </a:ext>
            </a:extLst>
          </p:cNvPr>
          <p:cNvSpPr/>
          <p:nvPr/>
        </p:nvSpPr>
        <p:spPr>
          <a:xfrm rot="5400000">
            <a:off x="7107967" y="3301111"/>
            <a:ext cx="546405" cy="84447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A727229-FBA2-9E34-3087-C9826CF314AE}"/>
              </a:ext>
            </a:extLst>
          </p:cNvPr>
          <p:cNvSpPr/>
          <p:nvPr/>
        </p:nvSpPr>
        <p:spPr>
          <a:xfrm>
            <a:off x="6548067" y="3945349"/>
            <a:ext cx="4417283" cy="5936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5D89798-C710-A6F6-CB2F-401E95C49982}"/>
              </a:ext>
            </a:extLst>
          </p:cNvPr>
          <p:cNvSpPr txBox="1"/>
          <p:nvPr/>
        </p:nvSpPr>
        <p:spPr>
          <a:xfrm>
            <a:off x="6555514" y="3986270"/>
            <a:ext cx="44172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de Sistemas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991EC9-53BF-F54F-DA22-E0A73A2A0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0904" y="6204929"/>
            <a:ext cx="1675766" cy="5203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B05F77-7ECF-74A2-22BC-EF4712EFA886}"/>
              </a:ext>
            </a:extLst>
          </p:cNvPr>
          <p:cNvSpPr txBox="1"/>
          <p:nvPr/>
        </p:nvSpPr>
        <p:spPr>
          <a:xfrm>
            <a:off x="7613086" y="6265055"/>
            <a:ext cx="3942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Professor</a:t>
            </a:r>
            <a:r>
              <a:rPr lang="pt-BR" sz="2000" b="1" dirty="0">
                <a:solidFill>
                  <a:srgbClr val="535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pt-BR" sz="2000" b="1" dirty="0">
                <a:solidFill>
                  <a:srgbClr val="8989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Lucas Naspolini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6FD9DE-BF57-CD12-6BAE-51B566FAAD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121" y="6006257"/>
            <a:ext cx="2365953" cy="85174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A6DAB9F-9ECB-FDA7-9E0A-B00B668146F7}"/>
              </a:ext>
            </a:extLst>
          </p:cNvPr>
          <p:cNvSpPr/>
          <p:nvPr/>
        </p:nvSpPr>
        <p:spPr>
          <a:xfrm rot="5400000">
            <a:off x="8994068" y="6436027"/>
            <a:ext cx="281064" cy="58169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7676467"/>
      </p:ext>
    </p:extLst>
  </p:cSld>
  <p:clrMapOvr>
    <a:masterClrMapping/>
  </p:clrMapOvr>
  <p:transition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836;p13">
            <a:extLst>
              <a:ext uri="{FF2B5EF4-FFF2-40B4-BE49-F238E27FC236}">
                <a16:creationId xmlns:a16="http://schemas.microsoft.com/office/drawing/2014/main" id="{9199CBC9-9442-4371-9793-BFDC992591B4}"/>
              </a:ext>
            </a:extLst>
          </p:cNvPr>
          <p:cNvSpPr txBox="1">
            <a:spLocks/>
          </p:cNvSpPr>
          <p:nvPr/>
        </p:nvSpPr>
        <p:spPr>
          <a:xfrm>
            <a:off x="3958288" y="2248162"/>
            <a:ext cx="6237061" cy="2638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r>
              <a:rPr lang="pt-BR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DÚVIDAS? </a:t>
            </a:r>
          </a:p>
          <a:p>
            <a:endParaRPr lang="pt-BR" sz="4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       PERGUNTAS?</a:t>
            </a:r>
          </a:p>
          <a:p>
            <a:pPr algn="r"/>
            <a:endParaRPr lang="pt-BR" sz="32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830ED1-6967-8EE0-1743-4AE7973C2C9B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D7984C3-2432-F2F8-07A8-28715AABE848}"/>
              </a:ext>
            </a:extLst>
          </p:cNvPr>
          <p:cNvSpPr/>
          <p:nvPr/>
        </p:nvSpPr>
        <p:spPr>
          <a:xfrm>
            <a:off x="-12380" y="0"/>
            <a:ext cx="2668782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0623286"/>
      </p:ext>
    </p:extLst>
  </p:cSld>
  <p:clrMapOvr>
    <a:masterClrMapping/>
  </p:clrMapOvr>
  <p:transition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>
            <a:extLst>
              <a:ext uri="{FF2B5EF4-FFF2-40B4-BE49-F238E27FC236}">
                <a16:creationId xmlns:a16="http://schemas.microsoft.com/office/drawing/2014/main" id="{14FA966C-753B-DABF-BD69-C05D37B37EBF}"/>
              </a:ext>
            </a:extLst>
          </p:cNvPr>
          <p:cNvSpPr txBox="1"/>
          <p:nvPr/>
        </p:nvSpPr>
        <p:spPr>
          <a:xfrm>
            <a:off x="3736595" y="3428999"/>
            <a:ext cx="65178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Formas de Prototipar</a:t>
            </a:r>
          </a:p>
        </p:txBody>
      </p:sp>
      <p:grpSp>
        <p:nvGrpSpPr>
          <p:cNvPr id="12" name="Google Shape;394;p38">
            <a:extLst>
              <a:ext uri="{FF2B5EF4-FFF2-40B4-BE49-F238E27FC236}">
                <a16:creationId xmlns:a16="http://schemas.microsoft.com/office/drawing/2014/main" id="{69975876-2DDA-6D66-A24D-982AA0162413}"/>
              </a:ext>
            </a:extLst>
          </p:cNvPr>
          <p:cNvGrpSpPr/>
          <p:nvPr/>
        </p:nvGrpSpPr>
        <p:grpSpPr>
          <a:xfrm>
            <a:off x="10484787" y="725864"/>
            <a:ext cx="825628" cy="1044165"/>
            <a:chOff x="584925" y="238125"/>
            <a:chExt cx="415200" cy="525100"/>
          </a:xfrm>
          <a:solidFill>
            <a:schemeClr val="bg1"/>
          </a:solidFill>
        </p:grpSpPr>
        <p:sp>
          <p:nvSpPr>
            <p:cNvPr id="13" name="Google Shape;395;p38">
              <a:extLst>
                <a:ext uri="{FF2B5EF4-FFF2-40B4-BE49-F238E27FC236}">
                  <a16:creationId xmlns:a16="http://schemas.microsoft.com/office/drawing/2014/main" id="{7FEFD609-63D6-D06D-5086-F9C5EF24316C}"/>
                </a:ext>
              </a:extLst>
            </p:cNvPr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96;p38">
              <a:extLst>
                <a:ext uri="{FF2B5EF4-FFF2-40B4-BE49-F238E27FC236}">
                  <a16:creationId xmlns:a16="http://schemas.microsoft.com/office/drawing/2014/main" id="{360EC6DD-B97D-E1FE-53CB-746158A68D18}"/>
                </a:ext>
              </a:extLst>
            </p:cNvPr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97;p38">
              <a:extLst>
                <a:ext uri="{FF2B5EF4-FFF2-40B4-BE49-F238E27FC236}">
                  <a16:creationId xmlns:a16="http://schemas.microsoft.com/office/drawing/2014/main" id="{EB888627-DEC5-84ED-2CB5-1D46DAC3185D}"/>
                </a:ext>
              </a:extLst>
            </p:cNvPr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98;p38">
              <a:extLst>
                <a:ext uri="{FF2B5EF4-FFF2-40B4-BE49-F238E27FC236}">
                  <a16:creationId xmlns:a16="http://schemas.microsoft.com/office/drawing/2014/main" id="{127D451F-60C5-D90F-BDC8-80606FDF9592}"/>
                </a:ext>
              </a:extLst>
            </p:cNvPr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99;p38">
              <a:extLst>
                <a:ext uri="{FF2B5EF4-FFF2-40B4-BE49-F238E27FC236}">
                  <a16:creationId xmlns:a16="http://schemas.microsoft.com/office/drawing/2014/main" id="{5688A3E6-36C5-FC9B-B5DD-A968D6BC92B2}"/>
                </a:ext>
              </a:extLst>
            </p:cNvPr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00;p38">
              <a:extLst>
                <a:ext uri="{FF2B5EF4-FFF2-40B4-BE49-F238E27FC236}">
                  <a16:creationId xmlns:a16="http://schemas.microsoft.com/office/drawing/2014/main" id="{AFFDBAF9-3A2B-2DE0-CDBA-81BDA9EE0E4C}"/>
                </a:ext>
              </a:extLst>
            </p:cNvPr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F53C1041-9743-A87D-530C-B72966015919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280FD8EE-077F-414D-B575-C58E262700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599413">
            <a:off x="9356810" y="717510"/>
            <a:ext cx="1379073" cy="9935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9A48624-1AC6-D13D-1BA8-9359A792B118}"/>
              </a:ext>
            </a:extLst>
          </p:cNvPr>
          <p:cNvSpPr/>
          <p:nvPr/>
        </p:nvSpPr>
        <p:spPr>
          <a:xfrm>
            <a:off x="-12380" y="0"/>
            <a:ext cx="2668782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504B3A-BD20-C3E3-C68E-BC8001CE046F}"/>
              </a:ext>
            </a:extLst>
          </p:cNvPr>
          <p:cNvSpPr txBox="1"/>
          <p:nvPr/>
        </p:nvSpPr>
        <p:spPr>
          <a:xfrm>
            <a:off x="2875400" y="4303479"/>
            <a:ext cx="82771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rgbClr val="8989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Através de quais meios podemos prototipar?</a:t>
            </a:r>
          </a:p>
        </p:txBody>
      </p:sp>
    </p:spTree>
    <p:extLst>
      <p:ext uri="{BB962C8B-B14F-4D97-AF65-F5344CB8AC3E}">
        <p14:creationId xmlns:p14="http://schemas.microsoft.com/office/powerpoint/2010/main" val="3907736456"/>
      </p:ext>
    </p:extLst>
  </p:cSld>
  <p:clrMapOvr>
    <a:masterClrMapping/>
  </p:clrMapOvr>
  <p:transition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C934EA-E27E-7A6A-F848-2454FB6DA032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769118-EEB6-02C1-7D63-B279B3D151CF}"/>
              </a:ext>
            </a:extLst>
          </p:cNvPr>
          <p:cNvSpPr/>
          <p:nvPr/>
        </p:nvSpPr>
        <p:spPr>
          <a:xfrm>
            <a:off x="-12380" y="0"/>
            <a:ext cx="342318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Google Shape;3850;p15">
            <a:extLst>
              <a:ext uri="{FF2B5EF4-FFF2-40B4-BE49-F238E27FC236}">
                <a16:creationId xmlns:a16="http://schemas.microsoft.com/office/drawing/2014/main" id="{3260DB11-8E6E-5D26-0D96-1D0FB56B171B}"/>
              </a:ext>
            </a:extLst>
          </p:cNvPr>
          <p:cNvSpPr txBox="1">
            <a:spLocks/>
          </p:cNvSpPr>
          <p:nvPr/>
        </p:nvSpPr>
        <p:spPr>
          <a:xfrm>
            <a:off x="954416" y="714953"/>
            <a:ext cx="6709576" cy="514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pt-BR" sz="2800" b="1" dirty="0">
                <a:solidFill>
                  <a:srgbClr val="535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Formas de Prototipagem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458022-6DD9-C59E-934F-9B5346D73D0B}"/>
              </a:ext>
            </a:extLst>
          </p:cNvPr>
          <p:cNvSpPr txBox="1"/>
          <p:nvPr/>
        </p:nvSpPr>
        <p:spPr>
          <a:xfrm>
            <a:off x="1625335" y="1842127"/>
            <a:ext cx="9237452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Papel, post-it, massinha, lego, etc.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pt-BR" sz="2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Softwares CAD (Computer Aided Design).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pt-BR" sz="2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Software de design gráfico / animação.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pt-BR" sz="2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Software para interface de aplicativos.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0D236B-16CE-3A19-A8BC-EC68DFADDEB3}"/>
              </a:ext>
            </a:extLst>
          </p:cNvPr>
          <p:cNvSpPr/>
          <p:nvPr/>
        </p:nvSpPr>
        <p:spPr>
          <a:xfrm rot="5400000">
            <a:off x="1327469" y="2790245"/>
            <a:ext cx="193071" cy="189582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784E17-E837-4B98-DD7E-801C9D3127A7}"/>
              </a:ext>
            </a:extLst>
          </p:cNvPr>
          <p:cNvSpPr/>
          <p:nvPr/>
        </p:nvSpPr>
        <p:spPr>
          <a:xfrm rot="5400000">
            <a:off x="1325485" y="3586028"/>
            <a:ext cx="193071" cy="189582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799DC2-A092-EE4B-1A51-6D2F9859A000}"/>
              </a:ext>
            </a:extLst>
          </p:cNvPr>
          <p:cNvSpPr/>
          <p:nvPr/>
        </p:nvSpPr>
        <p:spPr>
          <a:xfrm rot="5400000">
            <a:off x="1325485" y="2025008"/>
            <a:ext cx="193071" cy="189582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C82F1EF-7DF9-54A1-551A-89F60D4B2B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95608" y="422942"/>
            <a:ext cx="772009" cy="94356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B991F6F-4225-B396-83F9-D5C2525AFFB5}"/>
              </a:ext>
            </a:extLst>
          </p:cNvPr>
          <p:cNvSpPr/>
          <p:nvPr/>
        </p:nvSpPr>
        <p:spPr>
          <a:xfrm rot="5400000">
            <a:off x="1327468" y="4381651"/>
            <a:ext cx="193071" cy="189582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Google Shape;258;p39" descr="VETORIZAÇÃO E RIG DE PERSONAGENS PARA ANIMAÇÃO 2D no Elo7 | Estúdio  CaricaturasMac (E6642C)">
            <a:extLst>
              <a:ext uri="{FF2B5EF4-FFF2-40B4-BE49-F238E27FC236}">
                <a16:creationId xmlns:a16="http://schemas.microsoft.com/office/drawing/2014/main" id="{987F27BD-02AA-4E3B-264F-1021AC72A2B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33877" y="3243280"/>
            <a:ext cx="2532788" cy="1371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257;p39" descr="AUTO CAD 2D | Unicoff Universidade">
            <a:extLst>
              <a:ext uri="{FF2B5EF4-FFF2-40B4-BE49-F238E27FC236}">
                <a16:creationId xmlns:a16="http://schemas.microsoft.com/office/drawing/2014/main" id="{DBD4244C-9508-7A4B-092F-97BE596B51E8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8339" y="4290807"/>
            <a:ext cx="2371776" cy="13193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259;p39">
            <a:extLst>
              <a:ext uri="{FF2B5EF4-FFF2-40B4-BE49-F238E27FC236}">
                <a16:creationId xmlns:a16="http://schemas.microsoft.com/office/drawing/2014/main" id="{6851EFF9-E73D-78BD-28C5-C392DD9CDE9B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3448" t="20529" r="22409" b="21182"/>
          <a:stretch/>
        </p:blipFill>
        <p:spPr>
          <a:xfrm>
            <a:off x="7358120" y="5143374"/>
            <a:ext cx="2304126" cy="107353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FB2E400-4683-C0F8-5EBF-EC0EF340B627}"/>
              </a:ext>
            </a:extLst>
          </p:cNvPr>
          <p:cNvSpPr/>
          <p:nvPr/>
        </p:nvSpPr>
        <p:spPr>
          <a:xfrm>
            <a:off x="1696824" y="4735227"/>
            <a:ext cx="5610773" cy="100724"/>
          </a:xfrm>
          <a:prstGeom prst="rect">
            <a:avLst/>
          </a:prstGeom>
          <a:solidFill>
            <a:srgbClr val="8989FF"/>
          </a:solidFill>
          <a:ln>
            <a:solidFill>
              <a:srgbClr val="8989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9355965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C934EA-E27E-7A6A-F848-2454FB6DA032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769118-EEB6-02C1-7D63-B279B3D151CF}"/>
              </a:ext>
            </a:extLst>
          </p:cNvPr>
          <p:cNvSpPr/>
          <p:nvPr/>
        </p:nvSpPr>
        <p:spPr>
          <a:xfrm>
            <a:off x="-12380" y="0"/>
            <a:ext cx="342318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Google Shape;3850;p15">
            <a:extLst>
              <a:ext uri="{FF2B5EF4-FFF2-40B4-BE49-F238E27FC236}">
                <a16:creationId xmlns:a16="http://schemas.microsoft.com/office/drawing/2014/main" id="{3260DB11-8E6E-5D26-0D96-1D0FB56B171B}"/>
              </a:ext>
            </a:extLst>
          </p:cNvPr>
          <p:cNvSpPr txBox="1">
            <a:spLocks/>
          </p:cNvSpPr>
          <p:nvPr/>
        </p:nvSpPr>
        <p:spPr>
          <a:xfrm>
            <a:off x="954416" y="714953"/>
            <a:ext cx="6709576" cy="514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pt-BR" sz="2800" b="1" dirty="0">
                <a:solidFill>
                  <a:srgbClr val="535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Formas de Prototipagem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9976A97-4EEC-9C64-5F81-75B7E7C5D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1205" y="2232795"/>
            <a:ext cx="3746611" cy="22701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4576185-6983-CB49-2CC7-071DA701DE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053" y="3907137"/>
            <a:ext cx="3746610" cy="228168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92DE89F-F27A-803E-B9D8-45ED907C04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370" y="2232795"/>
            <a:ext cx="3746611" cy="227631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15A74AF-4C3C-9312-2C7B-BEB76D6636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91218" y="3907137"/>
            <a:ext cx="3746611" cy="2235910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0BF543A7-4E9F-521B-EB91-3B579431ACB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046590" y="459704"/>
            <a:ext cx="870041" cy="870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266145"/>
      </p:ext>
    </p:extLst>
  </p:cSld>
  <p:clrMapOvr>
    <a:masterClrMapping/>
  </p:clrMapOvr>
  <p:transition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>
            <a:extLst>
              <a:ext uri="{FF2B5EF4-FFF2-40B4-BE49-F238E27FC236}">
                <a16:creationId xmlns:a16="http://schemas.microsoft.com/office/drawing/2014/main" id="{14FA966C-753B-DABF-BD69-C05D37B37EBF}"/>
              </a:ext>
            </a:extLst>
          </p:cNvPr>
          <p:cNvSpPr txBox="1"/>
          <p:nvPr/>
        </p:nvSpPr>
        <p:spPr>
          <a:xfrm>
            <a:off x="3736595" y="3428999"/>
            <a:ext cx="65178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Ferramentas</a:t>
            </a:r>
          </a:p>
        </p:txBody>
      </p:sp>
      <p:grpSp>
        <p:nvGrpSpPr>
          <p:cNvPr id="12" name="Google Shape;394;p38">
            <a:extLst>
              <a:ext uri="{FF2B5EF4-FFF2-40B4-BE49-F238E27FC236}">
                <a16:creationId xmlns:a16="http://schemas.microsoft.com/office/drawing/2014/main" id="{69975876-2DDA-6D66-A24D-982AA0162413}"/>
              </a:ext>
            </a:extLst>
          </p:cNvPr>
          <p:cNvGrpSpPr/>
          <p:nvPr/>
        </p:nvGrpSpPr>
        <p:grpSpPr>
          <a:xfrm>
            <a:off x="10484787" y="725864"/>
            <a:ext cx="825628" cy="1044165"/>
            <a:chOff x="584925" y="238125"/>
            <a:chExt cx="415200" cy="525100"/>
          </a:xfrm>
          <a:solidFill>
            <a:schemeClr val="bg1"/>
          </a:solidFill>
        </p:grpSpPr>
        <p:sp>
          <p:nvSpPr>
            <p:cNvPr id="13" name="Google Shape;395;p38">
              <a:extLst>
                <a:ext uri="{FF2B5EF4-FFF2-40B4-BE49-F238E27FC236}">
                  <a16:creationId xmlns:a16="http://schemas.microsoft.com/office/drawing/2014/main" id="{7FEFD609-63D6-D06D-5086-F9C5EF24316C}"/>
                </a:ext>
              </a:extLst>
            </p:cNvPr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96;p38">
              <a:extLst>
                <a:ext uri="{FF2B5EF4-FFF2-40B4-BE49-F238E27FC236}">
                  <a16:creationId xmlns:a16="http://schemas.microsoft.com/office/drawing/2014/main" id="{360EC6DD-B97D-E1FE-53CB-746158A68D18}"/>
                </a:ext>
              </a:extLst>
            </p:cNvPr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97;p38">
              <a:extLst>
                <a:ext uri="{FF2B5EF4-FFF2-40B4-BE49-F238E27FC236}">
                  <a16:creationId xmlns:a16="http://schemas.microsoft.com/office/drawing/2014/main" id="{EB888627-DEC5-84ED-2CB5-1D46DAC3185D}"/>
                </a:ext>
              </a:extLst>
            </p:cNvPr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98;p38">
              <a:extLst>
                <a:ext uri="{FF2B5EF4-FFF2-40B4-BE49-F238E27FC236}">
                  <a16:creationId xmlns:a16="http://schemas.microsoft.com/office/drawing/2014/main" id="{127D451F-60C5-D90F-BDC8-80606FDF9592}"/>
                </a:ext>
              </a:extLst>
            </p:cNvPr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99;p38">
              <a:extLst>
                <a:ext uri="{FF2B5EF4-FFF2-40B4-BE49-F238E27FC236}">
                  <a16:creationId xmlns:a16="http://schemas.microsoft.com/office/drawing/2014/main" id="{5688A3E6-36C5-FC9B-B5DD-A968D6BC92B2}"/>
                </a:ext>
              </a:extLst>
            </p:cNvPr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00;p38">
              <a:extLst>
                <a:ext uri="{FF2B5EF4-FFF2-40B4-BE49-F238E27FC236}">
                  <a16:creationId xmlns:a16="http://schemas.microsoft.com/office/drawing/2014/main" id="{AFFDBAF9-3A2B-2DE0-CDBA-81BDA9EE0E4C}"/>
                </a:ext>
              </a:extLst>
            </p:cNvPr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F53C1041-9743-A87D-530C-B72966015919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280FD8EE-077F-414D-B575-C58E262700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599413">
            <a:off x="9356810" y="717510"/>
            <a:ext cx="1379073" cy="9935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9A48624-1AC6-D13D-1BA8-9359A792B118}"/>
              </a:ext>
            </a:extLst>
          </p:cNvPr>
          <p:cNvSpPr/>
          <p:nvPr/>
        </p:nvSpPr>
        <p:spPr>
          <a:xfrm>
            <a:off x="-12380" y="0"/>
            <a:ext cx="2668782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504B3A-BD20-C3E3-C68E-BC8001CE046F}"/>
              </a:ext>
            </a:extLst>
          </p:cNvPr>
          <p:cNvSpPr txBox="1"/>
          <p:nvPr/>
        </p:nvSpPr>
        <p:spPr>
          <a:xfrm>
            <a:off x="4005948" y="4303479"/>
            <a:ext cx="5948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rgbClr val="8989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Ferramentas para interface! :D</a:t>
            </a:r>
          </a:p>
        </p:txBody>
      </p:sp>
    </p:spTree>
    <p:extLst>
      <p:ext uri="{BB962C8B-B14F-4D97-AF65-F5344CB8AC3E}">
        <p14:creationId xmlns:p14="http://schemas.microsoft.com/office/powerpoint/2010/main" val="2100042917"/>
      </p:ext>
    </p:extLst>
  </p:cSld>
  <p:clrMapOvr>
    <a:masterClrMapping/>
  </p:clrMapOvr>
  <p:transition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CD2AE6AE-CFAC-991F-2E08-DA7DB52D8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108" y="1831367"/>
            <a:ext cx="2860696" cy="106820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2C934EA-E27E-7A6A-F848-2454FB6DA032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769118-EEB6-02C1-7D63-B279B3D151CF}"/>
              </a:ext>
            </a:extLst>
          </p:cNvPr>
          <p:cNvSpPr/>
          <p:nvPr/>
        </p:nvSpPr>
        <p:spPr>
          <a:xfrm>
            <a:off x="-12380" y="0"/>
            <a:ext cx="342318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Google Shape;3850;p15">
            <a:extLst>
              <a:ext uri="{FF2B5EF4-FFF2-40B4-BE49-F238E27FC236}">
                <a16:creationId xmlns:a16="http://schemas.microsoft.com/office/drawing/2014/main" id="{FEC00AE6-3EB9-21E1-DA02-0828007719EF}"/>
              </a:ext>
            </a:extLst>
          </p:cNvPr>
          <p:cNvSpPr txBox="1">
            <a:spLocks/>
          </p:cNvSpPr>
          <p:nvPr/>
        </p:nvSpPr>
        <p:spPr>
          <a:xfrm>
            <a:off x="954416" y="714953"/>
            <a:ext cx="5936578" cy="514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pt-BR" sz="2800" b="1" dirty="0">
                <a:solidFill>
                  <a:srgbClr val="535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Ferramentas - Interface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D3F9F0D-E50A-7BE3-61E0-D096A83D95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95608" y="422942"/>
            <a:ext cx="772009" cy="943566"/>
          </a:xfrm>
          <a:prstGeom prst="rect">
            <a:avLst/>
          </a:prstGeom>
        </p:spPr>
      </p:pic>
      <p:pic>
        <p:nvPicPr>
          <p:cNvPr id="10" name="Imagem 29">
            <a:extLst>
              <a:ext uri="{FF2B5EF4-FFF2-40B4-BE49-F238E27FC236}">
                <a16:creationId xmlns:a16="http://schemas.microsoft.com/office/drawing/2014/main" id="{FAAAFE46-2E8C-3EE5-7BDF-D90FE74308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38948" y="3428999"/>
            <a:ext cx="2735246" cy="115360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CD542C-E1C8-7443-EF2A-AFF6C78299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92968" y="1908696"/>
            <a:ext cx="2576657" cy="89286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4FD2825-F120-4FBA-D050-C0C4D52D054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52328" y="3589013"/>
            <a:ext cx="2451787" cy="7736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4C9B178-3CCE-1E3E-1243-DF12E228F6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75729" y="1747984"/>
            <a:ext cx="2519879" cy="106821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76B1CEA-1161-BF83-2A08-7F274319074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45703" y="2941677"/>
            <a:ext cx="2735246" cy="182652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2E1FF49-3CF6-0037-3B7B-B61E13926E7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25033" y="5165477"/>
            <a:ext cx="3171953" cy="6873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EE7521-D0B8-2F02-E0AB-AEA20D8D0E6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989546" y="4785921"/>
            <a:ext cx="2870717" cy="9569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3679A5-571C-12D7-EEDF-A7B69AC86ED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191848" y="5399180"/>
            <a:ext cx="826946" cy="7942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3E64018-F2F4-8A5A-96D3-B220DFF36E2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074647" y="5399180"/>
            <a:ext cx="932520" cy="54915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503CF75-E3B0-2735-77C6-715B7A55135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158945" y="5786787"/>
            <a:ext cx="438336" cy="433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040687"/>
      </p:ext>
    </p:extLst>
  </p:cSld>
  <p:clrMapOvr>
    <a:masterClrMapping/>
  </p:clrMapOvr>
  <p:transition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>
            <a:extLst>
              <a:ext uri="{FF2B5EF4-FFF2-40B4-BE49-F238E27FC236}">
                <a16:creationId xmlns:a16="http://schemas.microsoft.com/office/drawing/2014/main" id="{14FA966C-753B-DABF-BD69-C05D37B37EBF}"/>
              </a:ext>
            </a:extLst>
          </p:cNvPr>
          <p:cNvSpPr txBox="1"/>
          <p:nvPr/>
        </p:nvSpPr>
        <p:spPr>
          <a:xfrm>
            <a:off x="3736595" y="3428999"/>
            <a:ext cx="65178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Wireframes</a:t>
            </a:r>
          </a:p>
        </p:txBody>
      </p:sp>
      <p:grpSp>
        <p:nvGrpSpPr>
          <p:cNvPr id="12" name="Google Shape;394;p38">
            <a:extLst>
              <a:ext uri="{FF2B5EF4-FFF2-40B4-BE49-F238E27FC236}">
                <a16:creationId xmlns:a16="http://schemas.microsoft.com/office/drawing/2014/main" id="{69975876-2DDA-6D66-A24D-982AA0162413}"/>
              </a:ext>
            </a:extLst>
          </p:cNvPr>
          <p:cNvGrpSpPr/>
          <p:nvPr/>
        </p:nvGrpSpPr>
        <p:grpSpPr>
          <a:xfrm>
            <a:off x="10484787" y="725864"/>
            <a:ext cx="825628" cy="1044165"/>
            <a:chOff x="584925" y="238125"/>
            <a:chExt cx="415200" cy="525100"/>
          </a:xfrm>
          <a:solidFill>
            <a:schemeClr val="bg1"/>
          </a:solidFill>
        </p:grpSpPr>
        <p:sp>
          <p:nvSpPr>
            <p:cNvPr id="13" name="Google Shape;395;p38">
              <a:extLst>
                <a:ext uri="{FF2B5EF4-FFF2-40B4-BE49-F238E27FC236}">
                  <a16:creationId xmlns:a16="http://schemas.microsoft.com/office/drawing/2014/main" id="{7FEFD609-63D6-D06D-5086-F9C5EF24316C}"/>
                </a:ext>
              </a:extLst>
            </p:cNvPr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96;p38">
              <a:extLst>
                <a:ext uri="{FF2B5EF4-FFF2-40B4-BE49-F238E27FC236}">
                  <a16:creationId xmlns:a16="http://schemas.microsoft.com/office/drawing/2014/main" id="{360EC6DD-B97D-E1FE-53CB-746158A68D18}"/>
                </a:ext>
              </a:extLst>
            </p:cNvPr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97;p38">
              <a:extLst>
                <a:ext uri="{FF2B5EF4-FFF2-40B4-BE49-F238E27FC236}">
                  <a16:creationId xmlns:a16="http://schemas.microsoft.com/office/drawing/2014/main" id="{EB888627-DEC5-84ED-2CB5-1D46DAC3185D}"/>
                </a:ext>
              </a:extLst>
            </p:cNvPr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98;p38">
              <a:extLst>
                <a:ext uri="{FF2B5EF4-FFF2-40B4-BE49-F238E27FC236}">
                  <a16:creationId xmlns:a16="http://schemas.microsoft.com/office/drawing/2014/main" id="{127D451F-60C5-D90F-BDC8-80606FDF9592}"/>
                </a:ext>
              </a:extLst>
            </p:cNvPr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99;p38">
              <a:extLst>
                <a:ext uri="{FF2B5EF4-FFF2-40B4-BE49-F238E27FC236}">
                  <a16:creationId xmlns:a16="http://schemas.microsoft.com/office/drawing/2014/main" id="{5688A3E6-36C5-FC9B-B5DD-A968D6BC92B2}"/>
                </a:ext>
              </a:extLst>
            </p:cNvPr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00;p38">
              <a:extLst>
                <a:ext uri="{FF2B5EF4-FFF2-40B4-BE49-F238E27FC236}">
                  <a16:creationId xmlns:a16="http://schemas.microsoft.com/office/drawing/2014/main" id="{AFFDBAF9-3A2B-2DE0-CDBA-81BDA9EE0E4C}"/>
                </a:ext>
              </a:extLst>
            </p:cNvPr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F53C1041-9743-A87D-530C-B72966015919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280FD8EE-077F-414D-B575-C58E262700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599413">
            <a:off x="9356810" y="717510"/>
            <a:ext cx="1379073" cy="9935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9A48624-1AC6-D13D-1BA8-9359A792B118}"/>
              </a:ext>
            </a:extLst>
          </p:cNvPr>
          <p:cNvSpPr/>
          <p:nvPr/>
        </p:nvSpPr>
        <p:spPr>
          <a:xfrm>
            <a:off x="-12380" y="0"/>
            <a:ext cx="2668782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504B3A-BD20-C3E3-C68E-BC8001CE046F}"/>
              </a:ext>
            </a:extLst>
          </p:cNvPr>
          <p:cNvSpPr txBox="1"/>
          <p:nvPr/>
        </p:nvSpPr>
        <p:spPr>
          <a:xfrm>
            <a:off x="3390764" y="4303479"/>
            <a:ext cx="72824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rgbClr val="8989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Estrutura base para interfaces</a:t>
            </a:r>
          </a:p>
        </p:txBody>
      </p:sp>
    </p:spTree>
    <p:extLst>
      <p:ext uri="{BB962C8B-B14F-4D97-AF65-F5344CB8AC3E}">
        <p14:creationId xmlns:p14="http://schemas.microsoft.com/office/powerpoint/2010/main" val="2752777759"/>
      </p:ext>
    </p:extLst>
  </p:cSld>
  <p:clrMapOvr>
    <a:masterClrMapping/>
  </p:clrMapOvr>
  <p:transition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C934EA-E27E-7A6A-F848-2454FB6DA032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769118-EEB6-02C1-7D63-B279B3D151CF}"/>
              </a:ext>
            </a:extLst>
          </p:cNvPr>
          <p:cNvSpPr/>
          <p:nvPr/>
        </p:nvSpPr>
        <p:spPr>
          <a:xfrm>
            <a:off x="-12380" y="0"/>
            <a:ext cx="342318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Google Shape;3850;p15">
            <a:extLst>
              <a:ext uri="{FF2B5EF4-FFF2-40B4-BE49-F238E27FC236}">
                <a16:creationId xmlns:a16="http://schemas.microsoft.com/office/drawing/2014/main" id="{3260DB11-8E6E-5D26-0D96-1D0FB56B171B}"/>
              </a:ext>
            </a:extLst>
          </p:cNvPr>
          <p:cNvSpPr txBox="1">
            <a:spLocks/>
          </p:cNvSpPr>
          <p:nvPr/>
        </p:nvSpPr>
        <p:spPr>
          <a:xfrm>
            <a:off x="954416" y="714953"/>
            <a:ext cx="6709576" cy="514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pt-BR" sz="2800" b="1" dirty="0">
                <a:solidFill>
                  <a:srgbClr val="535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Wireframe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458022-6DD9-C59E-934F-9B5346D73D0B}"/>
              </a:ext>
            </a:extLst>
          </p:cNvPr>
          <p:cNvSpPr txBox="1"/>
          <p:nvPr/>
        </p:nvSpPr>
        <p:spPr>
          <a:xfrm>
            <a:off x="1267116" y="1791259"/>
            <a:ext cx="9338039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Um </a:t>
            </a:r>
            <a:r>
              <a:rPr lang="pt-BR" sz="2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wireframe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 é um </a:t>
            </a:r>
            <a:r>
              <a:rPr lang="pt-BR" sz="2800" dirty="0">
                <a:solidFill>
                  <a:srgbClr val="8989FF"/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diagrama visual 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que esboça a estrutura de uma tela de um site ou de aplicativo. Tem o intuito de demonstrar como os elementos </a:t>
            </a:r>
            <a:r>
              <a:rPr lang="pt-BR" sz="2800" dirty="0">
                <a:solidFill>
                  <a:srgbClr val="8989FF"/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se relacionam entre si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 e como são estruturados.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É um processo que busca criar uma visão geral de uma tela. Designers de </a:t>
            </a:r>
            <a:r>
              <a:rPr lang="pt-BR" sz="2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User Experience 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(UX) o utilizam para </a:t>
            </a:r>
            <a:r>
              <a:rPr lang="pt-BR" sz="2800" dirty="0">
                <a:solidFill>
                  <a:srgbClr val="8989FF"/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mapear o design 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e o</a:t>
            </a:r>
            <a:r>
              <a:rPr lang="pt-BR" sz="2800" dirty="0">
                <a:solidFill>
                  <a:srgbClr val="8989FF"/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 layout 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sem muitos detalhes. É a primeira etapa do processo de prototipagem e design antes de definir cores, fontes, imagens, etc.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2496F0C1-4680-CC9F-FC40-F24047AD40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95607" y="422942"/>
            <a:ext cx="772009" cy="94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069374"/>
      </p:ext>
    </p:extLst>
  </p:cSld>
  <p:clrMapOvr>
    <a:masterClrMapping/>
  </p:clrMapOvr>
  <p:transition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232AE3-7752-1402-813F-BB5D17E67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13A7D8-5C9D-8420-E70E-0B9EA49AE7D3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017416-C881-BA38-1D92-09CEE6F11F80}"/>
              </a:ext>
            </a:extLst>
          </p:cNvPr>
          <p:cNvSpPr/>
          <p:nvPr/>
        </p:nvSpPr>
        <p:spPr>
          <a:xfrm>
            <a:off x="-12380" y="0"/>
            <a:ext cx="342318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Google Shape;3850;p15">
            <a:extLst>
              <a:ext uri="{FF2B5EF4-FFF2-40B4-BE49-F238E27FC236}">
                <a16:creationId xmlns:a16="http://schemas.microsoft.com/office/drawing/2014/main" id="{D56D521E-7D70-38D8-3EC4-CDCC8C02F10C}"/>
              </a:ext>
            </a:extLst>
          </p:cNvPr>
          <p:cNvSpPr txBox="1">
            <a:spLocks/>
          </p:cNvSpPr>
          <p:nvPr/>
        </p:nvSpPr>
        <p:spPr>
          <a:xfrm>
            <a:off x="954416" y="714953"/>
            <a:ext cx="6709576" cy="514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pt-BR" sz="2800" b="1" dirty="0">
                <a:solidFill>
                  <a:srgbClr val="535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Wireframe</a:t>
            </a:r>
          </a:p>
        </p:txBody>
      </p:sp>
      <p:pic>
        <p:nvPicPr>
          <p:cNvPr id="6" name="Imagem 17">
            <a:extLst>
              <a:ext uri="{FF2B5EF4-FFF2-40B4-BE49-F238E27FC236}">
                <a16:creationId xmlns:a16="http://schemas.microsoft.com/office/drawing/2014/main" id="{37D128D4-DB3F-B650-ED22-65D4B9108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1323" y="1595043"/>
            <a:ext cx="8181966" cy="4899282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A7565797-5A0C-111C-4533-85EE501864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46590" y="459704"/>
            <a:ext cx="870041" cy="870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028603"/>
      </p:ext>
    </p:extLst>
  </p:cSld>
  <p:clrMapOvr>
    <a:masterClrMapping/>
  </p:clrMapOvr>
  <p:transition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C934EA-E27E-7A6A-F848-2454FB6DA032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769118-EEB6-02C1-7D63-B279B3D151CF}"/>
              </a:ext>
            </a:extLst>
          </p:cNvPr>
          <p:cNvSpPr/>
          <p:nvPr/>
        </p:nvSpPr>
        <p:spPr>
          <a:xfrm>
            <a:off x="-12380" y="0"/>
            <a:ext cx="342318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Google Shape;3850;p15">
            <a:extLst>
              <a:ext uri="{FF2B5EF4-FFF2-40B4-BE49-F238E27FC236}">
                <a16:creationId xmlns:a16="http://schemas.microsoft.com/office/drawing/2014/main" id="{3260DB11-8E6E-5D26-0D96-1D0FB56B171B}"/>
              </a:ext>
            </a:extLst>
          </p:cNvPr>
          <p:cNvSpPr txBox="1">
            <a:spLocks/>
          </p:cNvSpPr>
          <p:nvPr/>
        </p:nvSpPr>
        <p:spPr>
          <a:xfrm>
            <a:off x="954416" y="714953"/>
            <a:ext cx="6709576" cy="514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pt-BR" sz="2800" b="1" dirty="0">
                <a:solidFill>
                  <a:srgbClr val="535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Elementos do Wireframe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458022-6DD9-C59E-934F-9B5346D73D0B}"/>
              </a:ext>
            </a:extLst>
          </p:cNvPr>
          <p:cNvSpPr txBox="1"/>
          <p:nvPr/>
        </p:nvSpPr>
        <p:spPr>
          <a:xfrm>
            <a:off x="1625335" y="1915176"/>
            <a:ext cx="9237452" cy="4585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rgbClr val="8989FF"/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Estrutura da página </a:t>
            </a: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- Delineamento de elementos e ideia mais ampla de como será o design da aplicação.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rgbClr val="8989FF"/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Arquitetura da informação</a:t>
            </a: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 - Organização de elementos e definições de posicionamento, prioridade e hierarquia.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rgbClr val="8989FF"/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Fluxo do usuário (User Flow)</a:t>
            </a: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 - Definição de transição entre páginas e fluxo de telas. Como o usuário irá navegar na página.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rgbClr val="8989FF"/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Funcionalidade</a:t>
            </a: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 - Definição de qual ou quais funcionalidade(s) compõem cada tela, o que o usuário pode realizar.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0D236B-16CE-3A19-A8BC-EC68DFADDEB3}"/>
              </a:ext>
            </a:extLst>
          </p:cNvPr>
          <p:cNvSpPr/>
          <p:nvPr/>
        </p:nvSpPr>
        <p:spPr>
          <a:xfrm rot="5400000">
            <a:off x="1327469" y="3143367"/>
            <a:ext cx="193071" cy="189582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799DC2-A092-EE4B-1A51-6D2F9859A000}"/>
              </a:ext>
            </a:extLst>
          </p:cNvPr>
          <p:cNvSpPr/>
          <p:nvPr/>
        </p:nvSpPr>
        <p:spPr>
          <a:xfrm rot="5400000">
            <a:off x="1325485" y="2025008"/>
            <a:ext cx="193071" cy="189582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C82F1EF-7DF9-54A1-551A-89F60D4B2B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95608" y="422942"/>
            <a:ext cx="772009" cy="94356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B991F6F-4225-B396-83F9-D5C2525AFFB5}"/>
              </a:ext>
            </a:extLst>
          </p:cNvPr>
          <p:cNvSpPr/>
          <p:nvPr/>
        </p:nvSpPr>
        <p:spPr>
          <a:xfrm rot="5400000">
            <a:off x="1327468" y="4226491"/>
            <a:ext cx="193071" cy="189582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5DB0DA-62EA-F973-DC27-914871B05FB2}"/>
              </a:ext>
            </a:extLst>
          </p:cNvPr>
          <p:cNvSpPr/>
          <p:nvPr/>
        </p:nvSpPr>
        <p:spPr>
          <a:xfrm rot="5400000">
            <a:off x="1325484" y="5325996"/>
            <a:ext cx="193071" cy="189582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1151322"/>
      </p:ext>
    </p:extLst>
  </p:cSld>
  <p:clrMapOvr>
    <a:masterClrMapping/>
  </p:clrMapOvr>
  <p:transition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7BFE222-EF3D-F0BA-9FFE-9766F80F56E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194C76F-E9B1-4A7C-20C7-6797386E5FE5}"/>
              </a:ext>
            </a:extLst>
          </p:cNvPr>
          <p:cNvSpPr txBox="1"/>
          <p:nvPr/>
        </p:nvSpPr>
        <p:spPr>
          <a:xfrm>
            <a:off x="1165151" y="2503445"/>
            <a:ext cx="78091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Prototipagem</a:t>
            </a:r>
          </a:p>
        </p:txBody>
      </p:sp>
      <p:sp>
        <p:nvSpPr>
          <p:cNvPr id="34" name="CaixaDeTexto 5">
            <a:extLst>
              <a:ext uri="{FF2B5EF4-FFF2-40B4-BE49-F238E27FC236}">
                <a16:creationId xmlns:a16="http://schemas.microsoft.com/office/drawing/2014/main" id="{09E843E2-5D86-7934-EC6C-6D2ABCEE1BE6}"/>
              </a:ext>
            </a:extLst>
          </p:cNvPr>
          <p:cNvSpPr txBox="1"/>
          <p:nvPr/>
        </p:nvSpPr>
        <p:spPr>
          <a:xfrm>
            <a:off x="1803587" y="3486553"/>
            <a:ext cx="6341172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Conceito e Abordagens (Design Thinking)</a:t>
            </a:r>
          </a:p>
          <a:p>
            <a:pPr lvl="0"/>
            <a:endParaRPr lang="pt-BR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Ferramentas para Prototipagem</a:t>
            </a:r>
          </a:p>
          <a:p>
            <a:pPr lvl="0"/>
            <a:endParaRPr lang="pt-BR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Wireframes (Rascunhos)</a:t>
            </a:r>
          </a:p>
          <a:p>
            <a:pPr lvl="0"/>
            <a:endParaRPr lang="pt-BR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Fluxo de Usuário / Fluxo de Telas</a:t>
            </a:r>
          </a:p>
          <a:p>
            <a:pPr lvl="0"/>
            <a:endParaRPr lang="pt-BR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Atividades Práticas</a:t>
            </a:r>
          </a:p>
          <a:p>
            <a:endParaRPr lang="pt-BR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endParaRPr lang="pt-BR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4FA966C-753B-DABF-BD69-C05D37B37EBF}"/>
              </a:ext>
            </a:extLst>
          </p:cNvPr>
          <p:cNvSpPr txBox="1"/>
          <p:nvPr/>
        </p:nvSpPr>
        <p:spPr>
          <a:xfrm>
            <a:off x="1165152" y="1028705"/>
            <a:ext cx="31327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AULA 06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412CE40-A2EA-2887-5398-B5CB0175860D}"/>
              </a:ext>
            </a:extLst>
          </p:cNvPr>
          <p:cNvSpPr/>
          <p:nvPr/>
        </p:nvSpPr>
        <p:spPr>
          <a:xfrm rot="5400000">
            <a:off x="533988" y="1477355"/>
            <a:ext cx="822277" cy="127083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D6F95FB3-D6D5-34B0-44A5-860AE6BF857E}"/>
              </a:ext>
            </a:extLst>
          </p:cNvPr>
          <p:cNvSpPr/>
          <p:nvPr/>
        </p:nvSpPr>
        <p:spPr>
          <a:xfrm rot="5400000">
            <a:off x="1423151" y="3631119"/>
            <a:ext cx="198347" cy="17098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FA42DCEC-E414-5AF3-91B7-DF74FD47481D}"/>
              </a:ext>
            </a:extLst>
          </p:cNvPr>
          <p:cNvSpPr/>
          <p:nvPr/>
        </p:nvSpPr>
        <p:spPr>
          <a:xfrm rot="5400000">
            <a:off x="1423151" y="4118799"/>
            <a:ext cx="198347" cy="17098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73D3B796-FCE1-0C84-EBB6-D9B8F49C4B69}"/>
              </a:ext>
            </a:extLst>
          </p:cNvPr>
          <p:cNvSpPr/>
          <p:nvPr/>
        </p:nvSpPr>
        <p:spPr>
          <a:xfrm rot="5400000">
            <a:off x="1419341" y="4608384"/>
            <a:ext cx="198347" cy="17098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83B14A29-AD96-A2BC-F9F8-2C1759BB7BEB}"/>
              </a:ext>
            </a:extLst>
          </p:cNvPr>
          <p:cNvSpPr/>
          <p:nvPr/>
        </p:nvSpPr>
        <p:spPr>
          <a:xfrm rot="5400000">
            <a:off x="1419341" y="5100678"/>
            <a:ext cx="198347" cy="17098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709DCA01-2242-3111-B18B-1112D937A7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924410" y="440014"/>
            <a:ext cx="772009" cy="943566"/>
          </a:xfrm>
          <a:prstGeom prst="rect">
            <a:avLst/>
          </a:prstGeom>
        </p:spPr>
      </p:pic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52BDDB82-0BA7-98A3-B80F-A7AC4A064EA4}"/>
              </a:ext>
            </a:extLst>
          </p:cNvPr>
          <p:cNvSpPr/>
          <p:nvPr/>
        </p:nvSpPr>
        <p:spPr>
          <a:xfrm rot="5400000">
            <a:off x="1424209" y="5562643"/>
            <a:ext cx="198347" cy="17098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6365580"/>
      </p:ext>
    </p:extLst>
  </p:cSld>
  <p:clrMapOvr>
    <a:masterClrMapping/>
  </p:clrMapOvr>
  <p:transition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836;p13">
            <a:extLst>
              <a:ext uri="{FF2B5EF4-FFF2-40B4-BE49-F238E27FC236}">
                <a16:creationId xmlns:a16="http://schemas.microsoft.com/office/drawing/2014/main" id="{9199CBC9-9442-4371-9793-BFDC992591B4}"/>
              </a:ext>
            </a:extLst>
          </p:cNvPr>
          <p:cNvSpPr txBox="1">
            <a:spLocks/>
          </p:cNvSpPr>
          <p:nvPr/>
        </p:nvSpPr>
        <p:spPr>
          <a:xfrm>
            <a:off x="3958288" y="2248162"/>
            <a:ext cx="6237061" cy="2638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r>
              <a:rPr lang="pt-BR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DÚVIDAS? </a:t>
            </a:r>
          </a:p>
          <a:p>
            <a:endParaRPr lang="pt-BR" sz="4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       PERGUNTAS?</a:t>
            </a:r>
          </a:p>
          <a:p>
            <a:pPr algn="r"/>
            <a:endParaRPr lang="pt-BR" sz="32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830ED1-6967-8EE0-1743-4AE7973C2C9B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D7984C3-2432-F2F8-07A8-28715AABE848}"/>
              </a:ext>
            </a:extLst>
          </p:cNvPr>
          <p:cNvSpPr/>
          <p:nvPr/>
        </p:nvSpPr>
        <p:spPr>
          <a:xfrm>
            <a:off x="-12380" y="0"/>
            <a:ext cx="2668782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5042871"/>
      </p:ext>
    </p:extLst>
  </p:cSld>
  <p:clrMapOvr>
    <a:masterClrMapping/>
  </p:clrMapOvr>
  <p:transition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7BFE222-EF3D-F0BA-9FFE-9766F80F56E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0D1C6F5D-0958-6F77-E65F-DFDA2EBCED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46725" y="403590"/>
            <a:ext cx="1127377" cy="99258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14FA966C-753B-DABF-BD69-C05D37B37EBF}"/>
              </a:ext>
            </a:extLst>
          </p:cNvPr>
          <p:cNvSpPr txBox="1"/>
          <p:nvPr/>
        </p:nvSpPr>
        <p:spPr>
          <a:xfrm>
            <a:off x="1165151" y="1028705"/>
            <a:ext cx="90089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Atividade I </a:t>
            </a:r>
            <a:r>
              <a:rPr lang="pt-BR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(Wireframes)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412CE40-A2EA-2887-5398-B5CB0175860D}"/>
              </a:ext>
            </a:extLst>
          </p:cNvPr>
          <p:cNvSpPr/>
          <p:nvPr/>
        </p:nvSpPr>
        <p:spPr>
          <a:xfrm rot="5400000">
            <a:off x="533988" y="1477355"/>
            <a:ext cx="822277" cy="127083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5">
            <a:extLst>
              <a:ext uri="{FF2B5EF4-FFF2-40B4-BE49-F238E27FC236}">
                <a16:creationId xmlns:a16="http://schemas.microsoft.com/office/drawing/2014/main" id="{B2647845-39E2-DACD-3014-BC900850E97D}"/>
              </a:ext>
            </a:extLst>
          </p:cNvPr>
          <p:cNvSpPr txBox="1"/>
          <p:nvPr/>
        </p:nvSpPr>
        <p:spPr>
          <a:xfrm>
            <a:off x="1008668" y="2327525"/>
            <a:ext cx="1045181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01597" algn="just"/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 escola de robótica deseja desenvolver uma plataforma para divulgar e oferecer de forma digital os seus cursos. A aplicação deve conter 6 telas: tela principal, tela de cadastro, tela de login, tela com catálogo de cursos, tela do perfil do usuário e tela detalhada de um curso.</a:t>
            </a:r>
          </a:p>
          <a:p>
            <a:pPr marL="101597" algn="just"/>
            <a:endParaRPr lang="pt-BR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1597" algn="just"/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 wireframes (utilizando ferramenta indicada) para as telas dessa possível aplicação. Enviar prints ou o link do projeto no AVA (entrega).</a:t>
            </a:r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1597" algn="just"/>
            <a:endParaRPr lang="pt-BR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706362"/>
      </p:ext>
    </p:extLst>
  </p:cSld>
  <p:clrMapOvr>
    <a:masterClrMapping/>
  </p:clrMapOvr>
  <p:transition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>
            <a:extLst>
              <a:ext uri="{FF2B5EF4-FFF2-40B4-BE49-F238E27FC236}">
                <a16:creationId xmlns:a16="http://schemas.microsoft.com/office/drawing/2014/main" id="{14FA966C-753B-DABF-BD69-C05D37B37EBF}"/>
              </a:ext>
            </a:extLst>
          </p:cNvPr>
          <p:cNvSpPr txBox="1"/>
          <p:nvPr/>
        </p:nvSpPr>
        <p:spPr>
          <a:xfrm>
            <a:off x="3683807" y="3428999"/>
            <a:ext cx="66234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Fluxo de Usuário / Telas</a:t>
            </a:r>
          </a:p>
        </p:txBody>
      </p:sp>
      <p:grpSp>
        <p:nvGrpSpPr>
          <p:cNvPr id="12" name="Google Shape;394;p38">
            <a:extLst>
              <a:ext uri="{FF2B5EF4-FFF2-40B4-BE49-F238E27FC236}">
                <a16:creationId xmlns:a16="http://schemas.microsoft.com/office/drawing/2014/main" id="{69975876-2DDA-6D66-A24D-982AA0162413}"/>
              </a:ext>
            </a:extLst>
          </p:cNvPr>
          <p:cNvGrpSpPr/>
          <p:nvPr/>
        </p:nvGrpSpPr>
        <p:grpSpPr>
          <a:xfrm>
            <a:off x="10484787" y="725864"/>
            <a:ext cx="825628" cy="1044165"/>
            <a:chOff x="584925" y="238125"/>
            <a:chExt cx="415200" cy="525100"/>
          </a:xfrm>
          <a:solidFill>
            <a:schemeClr val="bg1"/>
          </a:solidFill>
        </p:grpSpPr>
        <p:sp>
          <p:nvSpPr>
            <p:cNvPr id="13" name="Google Shape;395;p38">
              <a:extLst>
                <a:ext uri="{FF2B5EF4-FFF2-40B4-BE49-F238E27FC236}">
                  <a16:creationId xmlns:a16="http://schemas.microsoft.com/office/drawing/2014/main" id="{7FEFD609-63D6-D06D-5086-F9C5EF24316C}"/>
                </a:ext>
              </a:extLst>
            </p:cNvPr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96;p38">
              <a:extLst>
                <a:ext uri="{FF2B5EF4-FFF2-40B4-BE49-F238E27FC236}">
                  <a16:creationId xmlns:a16="http://schemas.microsoft.com/office/drawing/2014/main" id="{360EC6DD-B97D-E1FE-53CB-746158A68D18}"/>
                </a:ext>
              </a:extLst>
            </p:cNvPr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97;p38">
              <a:extLst>
                <a:ext uri="{FF2B5EF4-FFF2-40B4-BE49-F238E27FC236}">
                  <a16:creationId xmlns:a16="http://schemas.microsoft.com/office/drawing/2014/main" id="{EB888627-DEC5-84ED-2CB5-1D46DAC3185D}"/>
                </a:ext>
              </a:extLst>
            </p:cNvPr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98;p38">
              <a:extLst>
                <a:ext uri="{FF2B5EF4-FFF2-40B4-BE49-F238E27FC236}">
                  <a16:creationId xmlns:a16="http://schemas.microsoft.com/office/drawing/2014/main" id="{127D451F-60C5-D90F-BDC8-80606FDF9592}"/>
                </a:ext>
              </a:extLst>
            </p:cNvPr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99;p38">
              <a:extLst>
                <a:ext uri="{FF2B5EF4-FFF2-40B4-BE49-F238E27FC236}">
                  <a16:creationId xmlns:a16="http://schemas.microsoft.com/office/drawing/2014/main" id="{5688A3E6-36C5-FC9B-B5DD-A968D6BC92B2}"/>
                </a:ext>
              </a:extLst>
            </p:cNvPr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00;p38">
              <a:extLst>
                <a:ext uri="{FF2B5EF4-FFF2-40B4-BE49-F238E27FC236}">
                  <a16:creationId xmlns:a16="http://schemas.microsoft.com/office/drawing/2014/main" id="{AFFDBAF9-3A2B-2DE0-CDBA-81BDA9EE0E4C}"/>
                </a:ext>
              </a:extLst>
            </p:cNvPr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F53C1041-9743-A87D-530C-B72966015919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280FD8EE-077F-414D-B575-C58E262700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599413">
            <a:off x="9356810" y="717510"/>
            <a:ext cx="1379073" cy="9935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9A48624-1AC6-D13D-1BA8-9359A792B118}"/>
              </a:ext>
            </a:extLst>
          </p:cNvPr>
          <p:cNvSpPr/>
          <p:nvPr/>
        </p:nvSpPr>
        <p:spPr>
          <a:xfrm>
            <a:off x="-12380" y="0"/>
            <a:ext cx="2668782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504B3A-BD20-C3E3-C68E-BC8001CE046F}"/>
              </a:ext>
            </a:extLst>
          </p:cNvPr>
          <p:cNvSpPr txBox="1"/>
          <p:nvPr/>
        </p:nvSpPr>
        <p:spPr>
          <a:xfrm>
            <a:off x="2875400" y="4303479"/>
            <a:ext cx="82771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rgbClr val="8989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Como será a navegação, na aplicação</a:t>
            </a:r>
          </a:p>
        </p:txBody>
      </p:sp>
    </p:spTree>
    <p:extLst>
      <p:ext uri="{BB962C8B-B14F-4D97-AF65-F5344CB8AC3E}">
        <p14:creationId xmlns:p14="http://schemas.microsoft.com/office/powerpoint/2010/main" val="2601416516"/>
      </p:ext>
    </p:extLst>
  </p:cSld>
  <p:clrMapOvr>
    <a:masterClrMapping/>
  </p:clrMapOvr>
  <p:transition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EFC8EA-6C69-4F53-50FC-0E9BAACEB1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49BEC3D-DD69-D9E7-5468-FBBAA590F568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7410AF8-FDEE-C03E-99AF-C1083A320052}"/>
              </a:ext>
            </a:extLst>
          </p:cNvPr>
          <p:cNvSpPr/>
          <p:nvPr/>
        </p:nvSpPr>
        <p:spPr>
          <a:xfrm>
            <a:off x="-12380" y="0"/>
            <a:ext cx="342318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Google Shape;3850;p15">
            <a:extLst>
              <a:ext uri="{FF2B5EF4-FFF2-40B4-BE49-F238E27FC236}">
                <a16:creationId xmlns:a16="http://schemas.microsoft.com/office/drawing/2014/main" id="{9E10F72B-8A8A-F4AA-DEC5-B512C1FD13D4}"/>
              </a:ext>
            </a:extLst>
          </p:cNvPr>
          <p:cNvSpPr txBox="1">
            <a:spLocks/>
          </p:cNvSpPr>
          <p:nvPr/>
        </p:nvSpPr>
        <p:spPr>
          <a:xfrm>
            <a:off x="954416" y="714953"/>
            <a:ext cx="6709576" cy="514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pt-BR" sz="2800" b="1" dirty="0">
                <a:solidFill>
                  <a:srgbClr val="535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Fluxo de Usuário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B2CCD0-3330-15CF-7DF8-99A400A4FCBB}"/>
              </a:ext>
            </a:extLst>
          </p:cNvPr>
          <p:cNvSpPr txBox="1"/>
          <p:nvPr/>
        </p:nvSpPr>
        <p:spPr>
          <a:xfrm>
            <a:off x="1267116" y="1791259"/>
            <a:ext cx="9338039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Fluxo de usuário (User Flow) é uma técnica que te permite mapear todo </a:t>
            </a:r>
            <a:r>
              <a:rPr lang="pt-BR" sz="2400" dirty="0">
                <a:solidFill>
                  <a:srgbClr val="8989FF"/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fluxo de telas </a:t>
            </a: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do seu site ou aplicativo de forma rápida. Essa técnica funciona bem para alinhar, junto com os membros do time, os caminhos e ações que o usuário pode fazer.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AE1F3282-870B-A481-1E42-B03307B78A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95607" y="422942"/>
            <a:ext cx="772009" cy="9435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EF9A7D-AAF4-A312-0103-21CAAF2F64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4826" y="3902571"/>
            <a:ext cx="9422900" cy="1706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371992"/>
      </p:ext>
    </p:extLst>
  </p:cSld>
  <p:clrMapOvr>
    <a:masterClrMapping/>
  </p:clrMapOvr>
  <p:transition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22047C-B072-7067-C39F-894579C7CE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B725F62-D134-0057-F53B-1E5E2A6951D8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9048818-384F-E0B5-E57F-F263E0585CE7}"/>
              </a:ext>
            </a:extLst>
          </p:cNvPr>
          <p:cNvSpPr/>
          <p:nvPr/>
        </p:nvSpPr>
        <p:spPr>
          <a:xfrm>
            <a:off x="-12380" y="0"/>
            <a:ext cx="342318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Google Shape;3850;p15">
            <a:extLst>
              <a:ext uri="{FF2B5EF4-FFF2-40B4-BE49-F238E27FC236}">
                <a16:creationId xmlns:a16="http://schemas.microsoft.com/office/drawing/2014/main" id="{229FCC35-05DF-BB24-762F-05A427796B98}"/>
              </a:ext>
            </a:extLst>
          </p:cNvPr>
          <p:cNvSpPr txBox="1">
            <a:spLocks/>
          </p:cNvSpPr>
          <p:nvPr/>
        </p:nvSpPr>
        <p:spPr>
          <a:xfrm>
            <a:off x="954416" y="714953"/>
            <a:ext cx="6709576" cy="514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pt-BR" sz="2800" b="1" dirty="0">
                <a:solidFill>
                  <a:srgbClr val="535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Fluxo de Usuário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5885E3-F4A1-71D2-D89C-A01AA0210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416" y="2606867"/>
            <a:ext cx="9670520" cy="3177751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0820BD29-DB43-A0D7-1982-804DDBB090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46590" y="459704"/>
            <a:ext cx="870041" cy="87004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39926AF-4750-F675-2C7F-3A9F2F0911D1}"/>
              </a:ext>
            </a:extLst>
          </p:cNvPr>
          <p:cNvSpPr txBox="1"/>
          <p:nvPr/>
        </p:nvSpPr>
        <p:spPr>
          <a:xfrm>
            <a:off x="1267116" y="1791259"/>
            <a:ext cx="9338039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Exemplo simples de fluxo de usuário / telas.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2400" dirty="0">
              <a:solidFill>
                <a:srgbClr val="8989FF"/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4048089288"/>
      </p:ext>
    </p:extLst>
  </p:cSld>
  <p:clrMapOvr>
    <a:masterClrMapping/>
  </p:clrMapOvr>
  <p:transition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AD775-5FF7-80F3-A1A7-91D2196B9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62941C-3EB7-8F7B-5E94-C5164B31F81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16D9FAF2-849F-E22F-D52D-7503A30490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46725" y="403590"/>
            <a:ext cx="1127377" cy="99258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6B9F5CEE-549B-6250-BE47-4EE08E9139F5}"/>
              </a:ext>
            </a:extLst>
          </p:cNvPr>
          <p:cNvSpPr txBox="1"/>
          <p:nvPr/>
        </p:nvSpPr>
        <p:spPr>
          <a:xfrm>
            <a:off x="1165151" y="1028705"/>
            <a:ext cx="90089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Atividade II </a:t>
            </a:r>
            <a:r>
              <a:rPr lang="pt-BR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(Fluxo de Telas)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F8DE9DD-2501-E575-61FE-EAF27A8995D8}"/>
              </a:ext>
            </a:extLst>
          </p:cNvPr>
          <p:cNvSpPr/>
          <p:nvPr/>
        </p:nvSpPr>
        <p:spPr>
          <a:xfrm rot="5400000">
            <a:off x="533988" y="1477355"/>
            <a:ext cx="822277" cy="127083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5">
            <a:extLst>
              <a:ext uri="{FF2B5EF4-FFF2-40B4-BE49-F238E27FC236}">
                <a16:creationId xmlns:a16="http://schemas.microsoft.com/office/drawing/2014/main" id="{CE2C3E8F-D0A4-67AF-0565-A053D6DDA9B5}"/>
              </a:ext>
            </a:extLst>
          </p:cNvPr>
          <p:cNvSpPr txBox="1"/>
          <p:nvPr/>
        </p:nvSpPr>
        <p:spPr>
          <a:xfrm>
            <a:off x="1008668" y="2327525"/>
            <a:ext cx="1045181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01597" algn="just"/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Desenvolver um fluxograma (fluxo de usuário / fluxo de telas) da mesma aplicação da atividade anterior: uma plataforma para divulgação de cursos de robótica. </a:t>
            </a:r>
          </a:p>
          <a:p>
            <a:pPr marL="101597" algn="just"/>
            <a:endParaRPr lang="pt-BR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1597" algn="just"/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 os fluxos (setas e direções) utilizando ferramenta indicada, para as todas as 6 telas. Enviar prints ou o link do projeto no AVA (entrega).</a:t>
            </a:r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1597" algn="just"/>
            <a:endParaRPr lang="pt-BR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2638773"/>
      </p:ext>
    </p:extLst>
  </p:cSld>
  <p:clrMapOvr>
    <a:masterClrMapping/>
  </p:clrMapOvr>
  <p:transition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C934EA-E27E-7A6A-F848-2454FB6DA032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769118-EEB6-02C1-7D63-B279B3D151CF}"/>
              </a:ext>
            </a:extLst>
          </p:cNvPr>
          <p:cNvSpPr/>
          <p:nvPr/>
        </p:nvSpPr>
        <p:spPr>
          <a:xfrm>
            <a:off x="-12380" y="0"/>
            <a:ext cx="342318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Google Shape;3850;p15">
            <a:extLst>
              <a:ext uri="{FF2B5EF4-FFF2-40B4-BE49-F238E27FC236}">
                <a16:creationId xmlns:a16="http://schemas.microsoft.com/office/drawing/2014/main" id="{3260DB11-8E6E-5D26-0D96-1D0FB56B171B}"/>
              </a:ext>
            </a:extLst>
          </p:cNvPr>
          <p:cNvSpPr txBox="1">
            <a:spLocks/>
          </p:cNvSpPr>
          <p:nvPr/>
        </p:nvSpPr>
        <p:spPr>
          <a:xfrm>
            <a:off x="954416" y="714953"/>
            <a:ext cx="6709576" cy="514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pt-BR" sz="2800" b="1" dirty="0">
                <a:solidFill>
                  <a:srgbClr val="535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Conceito de Prototipagem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458022-6DD9-C59E-934F-9B5346D73D0B}"/>
              </a:ext>
            </a:extLst>
          </p:cNvPr>
          <p:cNvSpPr txBox="1"/>
          <p:nvPr/>
        </p:nvSpPr>
        <p:spPr>
          <a:xfrm>
            <a:off x="1267116" y="1791259"/>
            <a:ext cx="9338039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A prototipagem é um processo para desenvolver um </a:t>
            </a:r>
            <a:r>
              <a:rPr lang="pt-BR" sz="2800" dirty="0">
                <a:solidFill>
                  <a:srgbClr val="8989FF"/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produto mínimo viável 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(MVP), que é utilizado para simulações e testes de um produto ou serviço antes do seu lançamento.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É um processo </a:t>
            </a:r>
            <a:r>
              <a:rPr lang="pt-BR" sz="2800" dirty="0">
                <a:solidFill>
                  <a:srgbClr val="8989FF"/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mais rápido 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que a criação do sistema final, pois apenas a interface está sendo desenvolvida.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2496F0C1-4680-CC9F-FC40-F24047AD40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95607" y="422942"/>
            <a:ext cx="772009" cy="94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018932"/>
      </p:ext>
    </p:extLst>
  </p:cSld>
  <p:clrMapOvr>
    <a:masterClrMapping/>
  </p:clrMapOvr>
  <p:transition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C934EA-E27E-7A6A-F848-2454FB6DA032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769118-EEB6-02C1-7D63-B279B3D151CF}"/>
              </a:ext>
            </a:extLst>
          </p:cNvPr>
          <p:cNvSpPr/>
          <p:nvPr/>
        </p:nvSpPr>
        <p:spPr>
          <a:xfrm>
            <a:off x="-12380" y="0"/>
            <a:ext cx="342318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Google Shape;3850;p15">
            <a:extLst>
              <a:ext uri="{FF2B5EF4-FFF2-40B4-BE49-F238E27FC236}">
                <a16:creationId xmlns:a16="http://schemas.microsoft.com/office/drawing/2014/main" id="{3260DB11-8E6E-5D26-0D96-1D0FB56B171B}"/>
              </a:ext>
            </a:extLst>
          </p:cNvPr>
          <p:cNvSpPr txBox="1">
            <a:spLocks/>
          </p:cNvSpPr>
          <p:nvPr/>
        </p:nvSpPr>
        <p:spPr>
          <a:xfrm>
            <a:off x="954416" y="714953"/>
            <a:ext cx="6709576" cy="514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pt-BR" sz="2800" b="1" dirty="0">
                <a:solidFill>
                  <a:srgbClr val="535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Vantagens da Prototipagem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458022-6DD9-C59E-934F-9B5346D73D0B}"/>
              </a:ext>
            </a:extLst>
          </p:cNvPr>
          <p:cNvSpPr txBox="1"/>
          <p:nvPr/>
        </p:nvSpPr>
        <p:spPr>
          <a:xfrm>
            <a:off x="1625335" y="1842127"/>
            <a:ext cx="923745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Perceber como o público reage ao produto / serviço.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Testar as metodologias de desenvolvimento.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Captar opiniões e feedbacks para melhorias.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Validar ideias antes do produto ter alto valor agregado.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Evitar a perda de tempo durante o desenvolvimento.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0D236B-16CE-3A19-A8BC-EC68DFADDEB3}"/>
              </a:ext>
            </a:extLst>
          </p:cNvPr>
          <p:cNvSpPr/>
          <p:nvPr/>
        </p:nvSpPr>
        <p:spPr>
          <a:xfrm rot="5400000">
            <a:off x="1327469" y="2884515"/>
            <a:ext cx="193071" cy="189582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784E17-E837-4B98-DD7E-801C9D3127A7}"/>
              </a:ext>
            </a:extLst>
          </p:cNvPr>
          <p:cNvSpPr/>
          <p:nvPr/>
        </p:nvSpPr>
        <p:spPr>
          <a:xfrm rot="5400000">
            <a:off x="1325485" y="3736859"/>
            <a:ext cx="193071" cy="189582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799DC2-A092-EE4B-1A51-6D2F9859A000}"/>
              </a:ext>
            </a:extLst>
          </p:cNvPr>
          <p:cNvSpPr/>
          <p:nvPr/>
        </p:nvSpPr>
        <p:spPr>
          <a:xfrm rot="5400000">
            <a:off x="1325485" y="2025008"/>
            <a:ext cx="193071" cy="189582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C82F1EF-7DF9-54A1-551A-89F60D4B2B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95608" y="422942"/>
            <a:ext cx="772009" cy="94356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B991F6F-4225-B396-83F9-D5C2525AFFB5}"/>
              </a:ext>
            </a:extLst>
          </p:cNvPr>
          <p:cNvSpPr/>
          <p:nvPr/>
        </p:nvSpPr>
        <p:spPr>
          <a:xfrm rot="5400000">
            <a:off x="1327468" y="4579615"/>
            <a:ext cx="193071" cy="189582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5DB0DA-62EA-F973-DC27-914871B05FB2}"/>
              </a:ext>
            </a:extLst>
          </p:cNvPr>
          <p:cNvSpPr/>
          <p:nvPr/>
        </p:nvSpPr>
        <p:spPr>
          <a:xfrm rot="5400000">
            <a:off x="1325484" y="5441386"/>
            <a:ext cx="193071" cy="189582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7936587"/>
      </p:ext>
    </p:extLst>
  </p:cSld>
  <p:clrMapOvr>
    <a:masterClrMapping/>
  </p:clrMapOvr>
  <p:transition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C934EA-E27E-7A6A-F848-2454FB6DA032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769118-EEB6-02C1-7D63-B279B3D151CF}"/>
              </a:ext>
            </a:extLst>
          </p:cNvPr>
          <p:cNvSpPr/>
          <p:nvPr/>
        </p:nvSpPr>
        <p:spPr>
          <a:xfrm>
            <a:off x="-12380" y="0"/>
            <a:ext cx="342318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Google Shape;3850;p15">
            <a:extLst>
              <a:ext uri="{FF2B5EF4-FFF2-40B4-BE49-F238E27FC236}">
                <a16:creationId xmlns:a16="http://schemas.microsoft.com/office/drawing/2014/main" id="{3260DB11-8E6E-5D26-0D96-1D0FB56B171B}"/>
              </a:ext>
            </a:extLst>
          </p:cNvPr>
          <p:cNvSpPr txBox="1">
            <a:spLocks/>
          </p:cNvSpPr>
          <p:nvPr/>
        </p:nvSpPr>
        <p:spPr>
          <a:xfrm>
            <a:off x="954416" y="714953"/>
            <a:ext cx="6709576" cy="514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pt-BR" sz="2800" b="1" dirty="0">
                <a:solidFill>
                  <a:srgbClr val="535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Classificação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458022-6DD9-C59E-934F-9B5346D73D0B}"/>
              </a:ext>
            </a:extLst>
          </p:cNvPr>
          <p:cNvSpPr txBox="1"/>
          <p:nvPr/>
        </p:nvSpPr>
        <p:spPr>
          <a:xfrm>
            <a:off x="1238836" y="1793103"/>
            <a:ext cx="926262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O protótipo pode ser classificado de acordo com os diferentes recursos que estes podem entregar ao usuário no momento de teste. De acordo com as diferenças entre o protótipo e a versão final, o protótipo pode ser classificado em duas categorias: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	Baixa fidelidade </a:t>
            </a:r>
            <a:r>
              <a:rPr lang="pt-BR" sz="2400" dirty="0">
                <a:solidFill>
                  <a:srgbClr val="8989FF"/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(wireframes, sketchs)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pt-BR" sz="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	Alta fidelidade </a:t>
            </a:r>
            <a:r>
              <a:rPr lang="pt-BR" sz="2400" dirty="0">
                <a:solidFill>
                  <a:srgbClr val="8989FF"/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(mockups, protótipos interativos)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799DC2-A092-EE4B-1A51-6D2F9859A000}"/>
              </a:ext>
            </a:extLst>
          </p:cNvPr>
          <p:cNvSpPr/>
          <p:nvPr/>
        </p:nvSpPr>
        <p:spPr>
          <a:xfrm rot="5400000">
            <a:off x="1864795" y="5075096"/>
            <a:ext cx="193071" cy="189582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C82F1EF-7DF9-54A1-551A-89F60D4B2B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95608" y="422942"/>
            <a:ext cx="772009" cy="94356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B991F6F-4225-B396-83F9-D5C2525AFFB5}"/>
              </a:ext>
            </a:extLst>
          </p:cNvPr>
          <p:cNvSpPr/>
          <p:nvPr/>
        </p:nvSpPr>
        <p:spPr>
          <a:xfrm rot="5400000">
            <a:off x="1864796" y="4523056"/>
            <a:ext cx="193071" cy="189582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0647256"/>
      </p:ext>
    </p:extLst>
  </p:cSld>
  <p:clrMapOvr>
    <a:masterClrMapping/>
  </p:clrMapOvr>
  <p:transition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A0DCE1-B2BC-0088-BEAB-4E9D430AF5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DBC49D0-B879-5589-6154-62DF3CBBF701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33CA10-B6A6-3962-73BE-83FC23216DFD}"/>
              </a:ext>
            </a:extLst>
          </p:cNvPr>
          <p:cNvSpPr/>
          <p:nvPr/>
        </p:nvSpPr>
        <p:spPr>
          <a:xfrm>
            <a:off x="-12380" y="0"/>
            <a:ext cx="342318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Google Shape;3850;p15">
            <a:extLst>
              <a:ext uri="{FF2B5EF4-FFF2-40B4-BE49-F238E27FC236}">
                <a16:creationId xmlns:a16="http://schemas.microsoft.com/office/drawing/2014/main" id="{3FFED230-F315-0C23-3F5E-58E22B0CDC88}"/>
              </a:ext>
            </a:extLst>
          </p:cNvPr>
          <p:cNvSpPr txBox="1">
            <a:spLocks/>
          </p:cNvSpPr>
          <p:nvPr/>
        </p:nvSpPr>
        <p:spPr>
          <a:xfrm>
            <a:off x="954416" y="714953"/>
            <a:ext cx="6709576" cy="514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pt-BR" sz="2800" b="1" dirty="0">
                <a:solidFill>
                  <a:srgbClr val="535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Etapas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B63A2A3A-FF45-1B7F-43CC-04EF314937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95608" y="422942"/>
            <a:ext cx="772009" cy="9435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1D8990A-1707-88FD-0D7B-9532861205E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6962"/>
                    </a14:imgEffect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54416" y="3213538"/>
            <a:ext cx="3964151" cy="232986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3714A64-001C-95EF-988F-5BC60515F5F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28961" y="3212419"/>
            <a:ext cx="5817473" cy="230657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00E1B7A-E9F3-3979-20E2-BA9A6F0597D7}"/>
              </a:ext>
            </a:extLst>
          </p:cNvPr>
          <p:cNvSpPr txBox="1"/>
          <p:nvPr/>
        </p:nvSpPr>
        <p:spPr>
          <a:xfrm>
            <a:off x="1267116" y="1791259"/>
            <a:ext cx="933803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O processo de prototipagem para produtos de tecnologia (também para outras áreas) possui 5 etapas básicas:</a:t>
            </a:r>
          </a:p>
        </p:txBody>
      </p:sp>
    </p:spTree>
    <p:extLst>
      <p:ext uri="{BB962C8B-B14F-4D97-AF65-F5344CB8AC3E}">
        <p14:creationId xmlns:p14="http://schemas.microsoft.com/office/powerpoint/2010/main" val="926212658"/>
      </p:ext>
    </p:extLst>
  </p:cSld>
  <p:clrMapOvr>
    <a:masterClrMapping/>
  </p:clrMapOvr>
  <p:transition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>
            <a:extLst>
              <a:ext uri="{FF2B5EF4-FFF2-40B4-BE49-F238E27FC236}">
                <a16:creationId xmlns:a16="http://schemas.microsoft.com/office/drawing/2014/main" id="{14FA966C-753B-DABF-BD69-C05D37B37EBF}"/>
              </a:ext>
            </a:extLst>
          </p:cNvPr>
          <p:cNvSpPr txBox="1"/>
          <p:nvPr/>
        </p:nvSpPr>
        <p:spPr>
          <a:xfrm>
            <a:off x="3736595" y="3428999"/>
            <a:ext cx="65178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Design Thinking</a:t>
            </a:r>
          </a:p>
        </p:txBody>
      </p:sp>
      <p:grpSp>
        <p:nvGrpSpPr>
          <p:cNvPr id="12" name="Google Shape;394;p38">
            <a:extLst>
              <a:ext uri="{FF2B5EF4-FFF2-40B4-BE49-F238E27FC236}">
                <a16:creationId xmlns:a16="http://schemas.microsoft.com/office/drawing/2014/main" id="{69975876-2DDA-6D66-A24D-982AA0162413}"/>
              </a:ext>
            </a:extLst>
          </p:cNvPr>
          <p:cNvGrpSpPr/>
          <p:nvPr/>
        </p:nvGrpSpPr>
        <p:grpSpPr>
          <a:xfrm>
            <a:off x="10484787" y="725864"/>
            <a:ext cx="825628" cy="1044165"/>
            <a:chOff x="584925" y="238125"/>
            <a:chExt cx="415200" cy="525100"/>
          </a:xfrm>
          <a:solidFill>
            <a:schemeClr val="bg1"/>
          </a:solidFill>
        </p:grpSpPr>
        <p:sp>
          <p:nvSpPr>
            <p:cNvPr id="13" name="Google Shape;395;p38">
              <a:extLst>
                <a:ext uri="{FF2B5EF4-FFF2-40B4-BE49-F238E27FC236}">
                  <a16:creationId xmlns:a16="http://schemas.microsoft.com/office/drawing/2014/main" id="{7FEFD609-63D6-D06D-5086-F9C5EF24316C}"/>
                </a:ext>
              </a:extLst>
            </p:cNvPr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96;p38">
              <a:extLst>
                <a:ext uri="{FF2B5EF4-FFF2-40B4-BE49-F238E27FC236}">
                  <a16:creationId xmlns:a16="http://schemas.microsoft.com/office/drawing/2014/main" id="{360EC6DD-B97D-E1FE-53CB-746158A68D18}"/>
                </a:ext>
              </a:extLst>
            </p:cNvPr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97;p38">
              <a:extLst>
                <a:ext uri="{FF2B5EF4-FFF2-40B4-BE49-F238E27FC236}">
                  <a16:creationId xmlns:a16="http://schemas.microsoft.com/office/drawing/2014/main" id="{EB888627-DEC5-84ED-2CB5-1D46DAC3185D}"/>
                </a:ext>
              </a:extLst>
            </p:cNvPr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98;p38">
              <a:extLst>
                <a:ext uri="{FF2B5EF4-FFF2-40B4-BE49-F238E27FC236}">
                  <a16:creationId xmlns:a16="http://schemas.microsoft.com/office/drawing/2014/main" id="{127D451F-60C5-D90F-BDC8-80606FDF9592}"/>
                </a:ext>
              </a:extLst>
            </p:cNvPr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99;p38">
              <a:extLst>
                <a:ext uri="{FF2B5EF4-FFF2-40B4-BE49-F238E27FC236}">
                  <a16:creationId xmlns:a16="http://schemas.microsoft.com/office/drawing/2014/main" id="{5688A3E6-36C5-FC9B-B5DD-A968D6BC92B2}"/>
                </a:ext>
              </a:extLst>
            </p:cNvPr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00;p38">
              <a:extLst>
                <a:ext uri="{FF2B5EF4-FFF2-40B4-BE49-F238E27FC236}">
                  <a16:creationId xmlns:a16="http://schemas.microsoft.com/office/drawing/2014/main" id="{AFFDBAF9-3A2B-2DE0-CDBA-81BDA9EE0E4C}"/>
                </a:ext>
              </a:extLst>
            </p:cNvPr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F53C1041-9743-A87D-530C-B72966015919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280FD8EE-077F-414D-B575-C58E262700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599413">
            <a:off x="9356810" y="717510"/>
            <a:ext cx="1379073" cy="9935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9A48624-1AC6-D13D-1BA8-9359A792B118}"/>
              </a:ext>
            </a:extLst>
          </p:cNvPr>
          <p:cNvSpPr/>
          <p:nvPr/>
        </p:nvSpPr>
        <p:spPr>
          <a:xfrm>
            <a:off x="-12380" y="0"/>
            <a:ext cx="2668782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504B3A-BD20-C3E3-C68E-BC8001CE046F}"/>
              </a:ext>
            </a:extLst>
          </p:cNvPr>
          <p:cNvSpPr txBox="1"/>
          <p:nvPr/>
        </p:nvSpPr>
        <p:spPr>
          <a:xfrm>
            <a:off x="3390764" y="4303479"/>
            <a:ext cx="72824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rgbClr val="8989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 abordagem mais humana de Design</a:t>
            </a:r>
          </a:p>
        </p:txBody>
      </p:sp>
    </p:spTree>
    <p:extLst>
      <p:ext uri="{BB962C8B-B14F-4D97-AF65-F5344CB8AC3E}">
        <p14:creationId xmlns:p14="http://schemas.microsoft.com/office/powerpoint/2010/main" val="2256907868"/>
      </p:ext>
    </p:extLst>
  </p:cSld>
  <p:clrMapOvr>
    <a:masterClrMapping/>
  </p:clrMapOvr>
  <p:transition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C934EA-E27E-7A6A-F848-2454FB6DA032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769118-EEB6-02C1-7D63-B279B3D151CF}"/>
              </a:ext>
            </a:extLst>
          </p:cNvPr>
          <p:cNvSpPr/>
          <p:nvPr/>
        </p:nvSpPr>
        <p:spPr>
          <a:xfrm>
            <a:off x="-12380" y="0"/>
            <a:ext cx="342318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Google Shape;3850;p15">
            <a:extLst>
              <a:ext uri="{FF2B5EF4-FFF2-40B4-BE49-F238E27FC236}">
                <a16:creationId xmlns:a16="http://schemas.microsoft.com/office/drawing/2014/main" id="{3260DB11-8E6E-5D26-0D96-1D0FB56B171B}"/>
              </a:ext>
            </a:extLst>
          </p:cNvPr>
          <p:cNvSpPr txBox="1">
            <a:spLocks/>
          </p:cNvSpPr>
          <p:nvPr/>
        </p:nvSpPr>
        <p:spPr>
          <a:xfrm>
            <a:off x="954416" y="714953"/>
            <a:ext cx="6709576" cy="514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pt-BR" sz="2800" b="1" dirty="0">
                <a:solidFill>
                  <a:srgbClr val="535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Design Thinking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458022-6DD9-C59E-934F-9B5346D73D0B}"/>
              </a:ext>
            </a:extLst>
          </p:cNvPr>
          <p:cNvSpPr txBox="1"/>
          <p:nvPr/>
        </p:nvSpPr>
        <p:spPr>
          <a:xfrm>
            <a:off x="1267116" y="1791259"/>
            <a:ext cx="9338039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Design Thinking é uma abordagem que busca a solução de problemas de forma </a:t>
            </a:r>
            <a:r>
              <a:rPr lang="pt-BR" sz="2800" dirty="0">
                <a:solidFill>
                  <a:srgbClr val="8989FF"/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coletiva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 e </a:t>
            </a:r>
            <a:r>
              <a:rPr lang="pt-BR" sz="2800" dirty="0">
                <a:solidFill>
                  <a:srgbClr val="8989FF"/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colaborativa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, em uma perspectiva de empatia máxima com seus stakeholders (partes interessados e inseridas no problema / projeto).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As </a:t>
            </a:r>
            <a:r>
              <a:rPr lang="pt-BR" sz="2800" dirty="0">
                <a:solidFill>
                  <a:srgbClr val="8989FF"/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pessoas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 são colocadas </a:t>
            </a:r>
            <a:r>
              <a:rPr lang="pt-BR" sz="2800" dirty="0">
                <a:solidFill>
                  <a:srgbClr val="8989FF"/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no centro do desenvolvimento 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do produto - não somente o consumidor final.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2496F0C1-4680-CC9F-FC40-F24047AD40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95607" y="422942"/>
            <a:ext cx="772009" cy="94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43173"/>
      </p:ext>
    </p:extLst>
  </p:cSld>
  <p:clrMapOvr>
    <a:masterClrMapping/>
  </p:clrMapOvr>
  <p:transition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C934EA-E27E-7A6A-F848-2454FB6DA032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769118-EEB6-02C1-7D63-B279B3D151CF}"/>
              </a:ext>
            </a:extLst>
          </p:cNvPr>
          <p:cNvSpPr/>
          <p:nvPr/>
        </p:nvSpPr>
        <p:spPr>
          <a:xfrm>
            <a:off x="-12380" y="0"/>
            <a:ext cx="342318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Google Shape;3850;p15">
            <a:extLst>
              <a:ext uri="{FF2B5EF4-FFF2-40B4-BE49-F238E27FC236}">
                <a16:creationId xmlns:a16="http://schemas.microsoft.com/office/drawing/2014/main" id="{3260DB11-8E6E-5D26-0D96-1D0FB56B171B}"/>
              </a:ext>
            </a:extLst>
          </p:cNvPr>
          <p:cNvSpPr txBox="1">
            <a:spLocks/>
          </p:cNvSpPr>
          <p:nvPr/>
        </p:nvSpPr>
        <p:spPr>
          <a:xfrm>
            <a:off x="954416" y="714953"/>
            <a:ext cx="6709576" cy="514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pt-BR" sz="2800" b="1" dirty="0">
                <a:solidFill>
                  <a:srgbClr val="535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Design Thinking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458022-6DD9-C59E-934F-9B5346D73D0B}"/>
              </a:ext>
            </a:extLst>
          </p:cNvPr>
          <p:cNvSpPr txBox="1"/>
          <p:nvPr/>
        </p:nvSpPr>
        <p:spPr>
          <a:xfrm>
            <a:off x="1267117" y="1791259"/>
            <a:ext cx="520909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O processo consiste mapear e mesclar </a:t>
            </a:r>
            <a:r>
              <a:rPr lang="pt-BR" sz="2800" dirty="0">
                <a:solidFill>
                  <a:srgbClr val="8989FF"/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experiência cultural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, a </a:t>
            </a:r>
            <a:r>
              <a:rPr lang="pt-BR" sz="2800" dirty="0">
                <a:solidFill>
                  <a:srgbClr val="8989FF"/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visão de mundo 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e os processos na </a:t>
            </a:r>
            <a:r>
              <a:rPr lang="pt-BR" sz="2800" dirty="0">
                <a:solidFill>
                  <a:srgbClr val="8989FF"/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vida dos indivíduos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, com o intuito de obter uma visão mais ampla na solução do problema.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Trata-se de uma </a:t>
            </a:r>
            <a:r>
              <a:rPr lang="pt-BR" sz="2800" dirty="0">
                <a:solidFill>
                  <a:srgbClr val="8989FF"/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abordagem mais humana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, que não parte de premissas matemáticas.</a:t>
            </a:r>
          </a:p>
        </p:txBody>
      </p:sp>
      <p:pic>
        <p:nvPicPr>
          <p:cNvPr id="6" name="Google Shape;96;p19">
            <a:extLst>
              <a:ext uri="{FF2B5EF4-FFF2-40B4-BE49-F238E27FC236}">
                <a16:creationId xmlns:a16="http://schemas.microsoft.com/office/drawing/2014/main" id="{A8AFC13A-101F-D522-49F6-76545BA867E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42964" y="1928021"/>
            <a:ext cx="4385613" cy="421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DF196D83-88E9-1EC9-071A-548A0480DC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57422" y="435198"/>
            <a:ext cx="648380" cy="93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183905"/>
      </p:ext>
    </p:extLst>
  </p:cSld>
  <p:clrMapOvr>
    <a:masterClrMapping/>
  </p:clrMapOvr>
  <p:transition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2374</TotalTime>
  <Words>818</Words>
  <Application>Microsoft Office PowerPoint</Application>
  <PresentationFormat>Widescreen</PresentationFormat>
  <Paragraphs>98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Pixelikas</dc:creator>
  <cp:lastModifiedBy>Lucas Naspolini</cp:lastModifiedBy>
  <cp:revision>47</cp:revision>
  <dcterms:created xsi:type="dcterms:W3CDTF">2024-04-15T17:16:03Z</dcterms:created>
  <dcterms:modified xsi:type="dcterms:W3CDTF">2025-03-20T14:41:15Z</dcterms:modified>
</cp:coreProperties>
</file>

<file path=docProps/thumbnail.jpeg>
</file>